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65" r:id="rId3"/>
    <p:sldId id="264" r:id="rId4"/>
    <p:sldId id="268" r:id="rId5"/>
    <p:sldId id="269" r:id="rId6"/>
    <p:sldId id="266" r:id="rId7"/>
    <p:sldId id="267" r:id="rId8"/>
    <p:sldId id="295" r:id="rId9"/>
    <p:sldId id="270" r:id="rId10"/>
    <p:sldId id="271" r:id="rId11"/>
    <p:sldId id="292" r:id="rId12"/>
    <p:sldId id="272" r:id="rId13"/>
    <p:sldId id="294" r:id="rId14"/>
    <p:sldId id="286" r:id="rId15"/>
    <p:sldId id="273" r:id="rId16"/>
    <p:sldId id="291" r:id="rId17"/>
    <p:sldId id="274" r:id="rId18"/>
    <p:sldId id="275" r:id="rId19"/>
    <p:sldId id="276" r:id="rId20"/>
    <p:sldId id="277" r:id="rId21"/>
    <p:sldId id="278" r:id="rId22"/>
    <p:sldId id="283" r:id="rId23"/>
    <p:sldId id="284" r:id="rId24"/>
    <p:sldId id="279" r:id="rId25"/>
    <p:sldId id="281" r:id="rId26"/>
    <p:sldId id="280" r:id="rId27"/>
    <p:sldId id="282" r:id="rId28"/>
    <p:sldId id="287" r:id="rId29"/>
    <p:sldId id="288" r:id="rId30"/>
    <p:sldId id="293" r:id="rId31"/>
    <p:sldId id="289" r:id="rId32"/>
    <p:sldId id="290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3E818-E417-4AA1-AFF6-BBFF25C19D2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8F03245-A623-4723-99DA-32BFEA55FEBE}">
      <dgm:prSet/>
      <dgm:spPr/>
      <dgm:t>
        <a:bodyPr/>
        <a:lstStyle/>
        <a:p>
          <a:pPr rtl="0"/>
          <a:r>
            <a:rPr lang="it-IT" b="1" dirty="0" smtClean="0"/>
            <a:t>Diritto primario sulla tutela dei consumatori</a:t>
          </a:r>
          <a:endParaRPr lang="it-IT" b="1" dirty="0"/>
        </a:p>
      </dgm:t>
    </dgm:pt>
    <dgm:pt modelId="{8E49E64B-DD12-43A3-8711-2B14EAC350E9}" type="parTrans" cxnId="{FFCC326C-1A07-43D7-8DB9-D0939E69C1ED}">
      <dgm:prSet/>
      <dgm:spPr/>
      <dgm:t>
        <a:bodyPr/>
        <a:lstStyle/>
        <a:p>
          <a:endParaRPr lang="it-IT"/>
        </a:p>
      </dgm:t>
    </dgm:pt>
    <dgm:pt modelId="{05C3551E-2F10-4CD6-B52F-A4A25035930E}" type="sibTrans" cxnId="{FFCC326C-1A07-43D7-8DB9-D0939E69C1ED}">
      <dgm:prSet/>
      <dgm:spPr/>
      <dgm:t>
        <a:bodyPr/>
        <a:lstStyle/>
        <a:p>
          <a:endParaRPr lang="it-IT"/>
        </a:p>
      </dgm:t>
    </dgm:pt>
    <dgm:pt modelId="{36CFE8CD-AF06-4EF3-A89B-09D77BCE41E7}">
      <dgm:prSet/>
      <dgm:spPr/>
      <dgm:t>
        <a:bodyPr/>
        <a:lstStyle/>
        <a:p>
          <a:pPr algn="l" rtl="0"/>
          <a:r>
            <a:rPr lang="it-IT" b="1" dirty="0" smtClean="0"/>
            <a:t>Direttiva 2013/11/UE  (ADR) </a:t>
          </a:r>
          <a:r>
            <a:rPr lang="it-IT" dirty="0" smtClean="0"/>
            <a:t>sulla risoluzione alternativa delle controversie dei consumatori e </a:t>
          </a:r>
          <a:r>
            <a:rPr lang="it-IT" b="1" dirty="0" smtClean="0"/>
            <a:t>Regolamento (UE) 524/2013 (ODR) </a:t>
          </a:r>
          <a:r>
            <a:rPr lang="it-IT" dirty="0" smtClean="0"/>
            <a:t>relativo alla risoluzione online delle controversie dei consumatori </a:t>
          </a:r>
        </a:p>
        <a:p>
          <a:pPr algn="l" rtl="0"/>
          <a:r>
            <a:rPr lang="it-IT" dirty="0" smtClean="0"/>
            <a:t>Comunicazioni COM (“strategie” dal 1997)</a:t>
          </a:r>
          <a:endParaRPr lang="it-IT" dirty="0"/>
        </a:p>
      </dgm:t>
    </dgm:pt>
    <dgm:pt modelId="{DE670830-11A4-454D-8543-77EB75354B3D}" type="parTrans" cxnId="{97360053-2953-4D20-AC95-AC6E97AD9D15}">
      <dgm:prSet/>
      <dgm:spPr/>
      <dgm:t>
        <a:bodyPr/>
        <a:lstStyle/>
        <a:p>
          <a:endParaRPr lang="it-IT"/>
        </a:p>
      </dgm:t>
    </dgm:pt>
    <dgm:pt modelId="{45682EFD-A9C7-47A7-A55A-33CB0CFB3DD8}" type="sibTrans" cxnId="{97360053-2953-4D20-AC95-AC6E97AD9D15}">
      <dgm:prSet/>
      <dgm:spPr/>
      <dgm:t>
        <a:bodyPr/>
        <a:lstStyle/>
        <a:p>
          <a:endParaRPr lang="it-IT"/>
        </a:p>
      </dgm:t>
    </dgm:pt>
    <dgm:pt modelId="{C87ACAD2-8764-4607-AC0B-673A0A9F0F51}" type="pres">
      <dgm:prSet presAssocID="{F353E818-E417-4AA1-AFF6-BBFF25C19D2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6562B9D-8B57-48D7-AB7A-DC1BEE6EE63E}" type="pres">
      <dgm:prSet presAssocID="{78F03245-A623-4723-99DA-32BFEA55FEBE}" presName="circ1" presStyleLbl="vennNode1" presStyleIdx="0" presStyleCnt="2" custScaleX="100760" custScaleY="128139"/>
      <dgm:spPr/>
      <dgm:t>
        <a:bodyPr/>
        <a:lstStyle/>
        <a:p>
          <a:endParaRPr lang="it-IT"/>
        </a:p>
      </dgm:t>
    </dgm:pt>
    <dgm:pt modelId="{93330FF9-471D-4B9B-AF17-97A118AC7F95}" type="pres">
      <dgm:prSet presAssocID="{78F03245-A623-4723-99DA-32BFEA55FEB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D71FD9-0289-40E7-9738-ADD601F4BC61}" type="pres">
      <dgm:prSet presAssocID="{36CFE8CD-AF06-4EF3-A89B-09D77BCE41E7}" presName="circ2" presStyleLbl="vennNode1" presStyleIdx="1" presStyleCnt="2" custScaleY="124837"/>
      <dgm:spPr/>
      <dgm:t>
        <a:bodyPr/>
        <a:lstStyle/>
        <a:p>
          <a:endParaRPr lang="it-IT"/>
        </a:p>
      </dgm:t>
    </dgm:pt>
    <dgm:pt modelId="{9D0C5D4E-2D19-4134-930A-6285A3ACFCB8}" type="pres">
      <dgm:prSet presAssocID="{36CFE8CD-AF06-4EF3-A89B-09D77BCE41E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7360053-2953-4D20-AC95-AC6E97AD9D15}" srcId="{F353E818-E417-4AA1-AFF6-BBFF25C19D29}" destId="{36CFE8CD-AF06-4EF3-A89B-09D77BCE41E7}" srcOrd="1" destOrd="0" parTransId="{DE670830-11A4-454D-8543-77EB75354B3D}" sibTransId="{45682EFD-A9C7-47A7-A55A-33CB0CFB3DD8}"/>
    <dgm:cxn modelId="{1660F820-8A5F-4150-A2B0-F294E4946E2D}" type="presOf" srcId="{78F03245-A623-4723-99DA-32BFEA55FEBE}" destId="{D6562B9D-8B57-48D7-AB7A-DC1BEE6EE63E}" srcOrd="0" destOrd="0" presId="urn:microsoft.com/office/officeart/2005/8/layout/venn1"/>
    <dgm:cxn modelId="{2F3EB1C7-48B8-48A5-AE31-B385199F1333}" type="presOf" srcId="{36CFE8CD-AF06-4EF3-A89B-09D77BCE41E7}" destId="{9D0C5D4E-2D19-4134-930A-6285A3ACFCB8}" srcOrd="1" destOrd="0" presId="urn:microsoft.com/office/officeart/2005/8/layout/venn1"/>
    <dgm:cxn modelId="{C67D1226-BB99-4C6C-8649-86BF4832676C}" type="presOf" srcId="{F353E818-E417-4AA1-AFF6-BBFF25C19D29}" destId="{C87ACAD2-8764-4607-AC0B-673A0A9F0F51}" srcOrd="0" destOrd="0" presId="urn:microsoft.com/office/officeart/2005/8/layout/venn1"/>
    <dgm:cxn modelId="{FFCC326C-1A07-43D7-8DB9-D0939E69C1ED}" srcId="{F353E818-E417-4AA1-AFF6-BBFF25C19D29}" destId="{78F03245-A623-4723-99DA-32BFEA55FEBE}" srcOrd="0" destOrd="0" parTransId="{8E49E64B-DD12-43A3-8711-2B14EAC350E9}" sibTransId="{05C3551E-2F10-4CD6-B52F-A4A25035930E}"/>
    <dgm:cxn modelId="{D3D5E349-188A-4031-94D9-4BB34D66C68B}" type="presOf" srcId="{78F03245-A623-4723-99DA-32BFEA55FEBE}" destId="{93330FF9-471D-4B9B-AF17-97A118AC7F95}" srcOrd="1" destOrd="0" presId="urn:microsoft.com/office/officeart/2005/8/layout/venn1"/>
    <dgm:cxn modelId="{97A3A4AD-D96F-4DB9-A44B-204B8E8BF838}" type="presOf" srcId="{36CFE8CD-AF06-4EF3-A89B-09D77BCE41E7}" destId="{63D71FD9-0289-40E7-9738-ADD601F4BC61}" srcOrd="0" destOrd="0" presId="urn:microsoft.com/office/officeart/2005/8/layout/venn1"/>
    <dgm:cxn modelId="{D5ECFE1B-760C-4B42-88F9-48B7DD64C4B7}" type="presParOf" srcId="{C87ACAD2-8764-4607-AC0B-673A0A9F0F51}" destId="{D6562B9D-8B57-48D7-AB7A-DC1BEE6EE63E}" srcOrd="0" destOrd="0" presId="urn:microsoft.com/office/officeart/2005/8/layout/venn1"/>
    <dgm:cxn modelId="{BF3794D3-47B2-40CD-9FC4-17C785ABBC7F}" type="presParOf" srcId="{C87ACAD2-8764-4607-AC0B-673A0A9F0F51}" destId="{93330FF9-471D-4B9B-AF17-97A118AC7F95}" srcOrd="1" destOrd="0" presId="urn:microsoft.com/office/officeart/2005/8/layout/venn1"/>
    <dgm:cxn modelId="{27CD7344-7640-4550-A920-7B82B05571FE}" type="presParOf" srcId="{C87ACAD2-8764-4607-AC0B-673A0A9F0F51}" destId="{63D71FD9-0289-40E7-9738-ADD601F4BC61}" srcOrd="2" destOrd="0" presId="urn:microsoft.com/office/officeart/2005/8/layout/venn1"/>
    <dgm:cxn modelId="{6A333E14-5A13-4C71-8153-29D19978B383}" type="presParOf" srcId="{C87ACAD2-8764-4607-AC0B-673A0A9F0F51}" destId="{9D0C5D4E-2D19-4134-930A-6285A3ACFC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A4EC7-AE52-4086-8C3E-15A4140F401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AA73D99-7BB3-4A00-B602-BEED46A79860}">
      <dgm:prSet/>
      <dgm:spPr/>
      <dgm:t>
        <a:bodyPr/>
        <a:lstStyle/>
        <a:p>
          <a:pPr algn="just" rtl="0"/>
          <a:r>
            <a:rPr lang="it-IT" dirty="0" smtClean="0"/>
            <a:t>Trasmissione formulario di denuncia elettronico alla piattaforma ODR nella lingua prescelta</a:t>
          </a:r>
          <a:endParaRPr lang="it-IT" dirty="0"/>
        </a:p>
      </dgm:t>
    </dgm:pt>
    <dgm:pt modelId="{D83DF18E-8579-4837-8328-4868B7CA1AD3}" type="parTrans" cxnId="{254049E6-004E-4AB8-9623-D866A2AC8CF6}">
      <dgm:prSet/>
      <dgm:spPr/>
      <dgm:t>
        <a:bodyPr/>
        <a:lstStyle/>
        <a:p>
          <a:endParaRPr lang="it-IT"/>
        </a:p>
      </dgm:t>
    </dgm:pt>
    <dgm:pt modelId="{BDD3FD8E-A59E-4E05-92F7-D447C6604E05}" type="sibTrans" cxnId="{254049E6-004E-4AB8-9623-D866A2AC8CF6}">
      <dgm:prSet/>
      <dgm:spPr/>
      <dgm:t>
        <a:bodyPr/>
        <a:lstStyle/>
        <a:p>
          <a:endParaRPr lang="it-IT"/>
        </a:p>
      </dgm:t>
    </dgm:pt>
    <dgm:pt modelId="{11ADB829-C3EA-4C3A-AD51-7C420C7CB4A3}">
      <dgm:prSet/>
      <dgm:spPr/>
      <dgm:t>
        <a:bodyPr/>
        <a:lstStyle/>
        <a:p>
          <a:pPr algn="just" rtl="0"/>
          <a:r>
            <a:rPr lang="it-IT" dirty="0" smtClean="0"/>
            <a:t>La piattaforma contatta tempestivamente la parte convenuta per avere una risposta da quest'ultima</a:t>
          </a:r>
          <a:endParaRPr lang="it-IT" dirty="0"/>
        </a:p>
      </dgm:t>
    </dgm:pt>
    <dgm:pt modelId="{6678DDC6-FF65-4857-8A45-3A4AA58C36B7}" type="parTrans" cxnId="{D7524555-57F9-4725-A7BF-857321C94FD9}">
      <dgm:prSet/>
      <dgm:spPr/>
      <dgm:t>
        <a:bodyPr/>
        <a:lstStyle/>
        <a:p>
          <a:endParaRPr lang="it-IT"/>
        </a:p>
      </dgm:t>
    </dgm:pt>
    <dgm:pt modelId="{8F593CC5-D340-4588-B4A8-68D06548E18C}" type="sibTrans" cxnId="{D7524555-57F9-4725-A7BF-857321C94FD9}">
      <dgm:prSet/>
      <dgm:spPr/>
      <dgm:t>
        <a:bodyPr/>
        <a:lstStyle/>
        <a:p>
          <a:endParaRPr lang="it-IT"/>
        </a:p>
      </dgm:t>
    </dgm:pt>
    <dgm:pt modelId="{FC89F326-D0E5-4302-8916-56C84A5ED48C}">
      <dgm:prSet/>
      <dgm:spPr/>
      <dgm:t>
        <a:bodyPr/>
        <a:lstStyle/>
        <a:p>
          <a:pPr algn="just" rtl="0"/>
          <a:r>
            <a:rPr lang="it-IT" dirty="0" smtClean="0"/>
            <a:t>La piattaforma trasmette la denuncia all'organismo che le parti decidono di utilizzare (tempo utile per accordarsi 30 giorni)</a:t>
          </a:r>
          <a:endParaRPr lang="it-IT" dirty="0"/>
        </a:p>
      </dgm:t>
    </dgm:pt>
    <dgm:pt modelId="{240292BD-C812-4BAF-979D-B92398AE2E5C}" type="parTrans" cxnId="{EA0E53D2-FD4D-4C19-B80C-23F2BC7CC914}">
      <dgm:prSet/>
      <dgm:spPr/>
      <dgm:t>
        <a:bodyPr/>
        <a:lstStyle/>
        <a:p>
          <a:endParaRPr lang="it-IT"/>
        </a:p>
      </dgm:t>
    </dgm:pt>
    <dgm:pt modelId="{EAB34CB9-F498-4733-B81D-A52C1BAF9AD6}" type="sibTrans" cxnId="{EA0E53D2-FD4D-4C19-B80C-23F2BC7CC914}">
      <dgm:prSet/>
      <dgm:spPr/>
      <dgm:t>
        <a:bodyPr/>
        <a:lstStyle/>
        <a:p>
          <a:endParaRPr lang="it-IT"/>
        </a:p>
      </dgm:t>
    </dgm:pt>
    <dgm:pt modelId="{9697DA09-FA53-45D7-8503-2E3D25BCBF65}">
      <dgm:prSet/>
      <dgm:spPr/>
      <dgm:t>
        <a:bodyPr/>
        <a:lstStyle/>
        <a:p>
          <a:pPr algn="just" rtl="0"/>
          <a:r>
            <a:rPr lang="it-IT" dirty="0" smtClean="0"/>
            <a:t>Accettazione dell'organismo</a:t>
          </a:r>
          <a:endParaRPr lang="it-IT" dirty="0"/>
        </a:p>
      </dgm:t>
    </dgm:pt>
    <dgm:pt modelId="{736FC90C-B8AB-457E-B354-33FF6DDE8BC4}" type="parTrans" cxnId="{0DACCD2B-AFDB-4162-AB2B-8DBFB7DC2B7E}">
      <dgm:prSet/>
      <dgm:spPr/>
      <dgm:t>
        <a:bodyPr/>
        <a:lstStyle/>
        <a:p>
          <a:endParaRPr lang="it-IT"/>
        </a:p>
      </dgm:t>
    </dgm:pt>
    <dgm:pt modelId="{193BA6FC-7CF1-473B-B48A-CF4E09EDE18D}" type="sibTrans" cxnId="{0DACCD2B-AFDB-4162-AB2B-8DBFB7DC2B7E}">
      <dgm:prSet/>
      <dgm:spPr/>
      <dgm:t>
        <a:bodyPr/>
        <a:lstStyle/>
        <a:p>
          <a:endParaRPr lang="it-IT"/>
        </a:p>
      </dgm:t>
    </dgm:pt>
    <dgm:pt modelId="{4ADE8E43-C20D-440F-BB6C-8CE14930C1E1}">
      <dgm:prSet/>
      <dgm:spPr/>
      <dgm:t>
        <a:bodyPr/>
        <a:lstStyle/>
        <a:p>
          <a:pPr algn="just" rtl="0"/>
          <a:r>
            <a:rPr lang="it-IT" dirty="0" smtClean="0"/>
            <a:t>Risoluzione rapida e trasmissione informazioni alla piattaforma ODR  circa i risultati </a:t>
          </a:r>
          <a:endParaRPr lang="it-IT" dirty="0"/>
        </a:p>
      </dgm:t>
    </dgm:pt>
    <dgm:pt modelId="{B5DCF27D-55A9-49DB-A05B-B245382DE31C}" type="parTrans" cxnId="{C51E7DE7-241E-4BC5-9191-80C0D6B63D46}">
      <dgm:prSet/>
      <dgm:spPr/>
      <dgm:t>
        <a:bodyPr/>
        <a:lstStyle/>
        <a:p>
          <a:endParaRPr lang="it-IT"/>
        </a:p>
      </dgm:t>
    </dgm:pt>
    <dgm:pt modelId="{D6E8DB8D-93D2-423C-BE25-CE61AC2021F5}" type="sibTrans" cxnId="{C51E7DE7-241E-4BC5-9191-80C0D6B63D46}">
      <dgm:prSet/>
      <dgm:spPr/>
      <dgm:t>
        <a:bodyPr/>
        <a:lstStyle/>
        <a:p>
          <a:endParaRPr lang="it-IT"/>
        </a:p>
      </dgm:t>
    </dgm:pt>
    <dgm:pt modelId="{0ABEC7C3-5B41-4A34-B304-D1800490AA3D}" type="pres">
      <dgm:prSet presAssocID="{C73A4EC7-AE52-4086-8C3E-15A4140F40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C038B32-52A8-459F-9851-22D60B505135}" type="pres">
      <dgm:prSet presAssocID="{1AA73D99-7BB3-4A00-B602-BEED46A798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B2FFBC-FE83-4609-9D98-3BADDF22D641}" type="pres">
      <dgm:prSet presAssocID="{BDD3FD8E-A59E-4E05-92F7-D447C6604E05}" presName="spacer" presStyleCnt="0"/>
      <dgm:spPr/>
    </dgm:pt>
    <dgm:pt modelId="{11486855-290F-40AE-88FB-900422357F1C}" type="pres">
      <dgm:prSet presAssocID="{11ADB829-C3EA-4C3A-AD51-7C420C7CB4A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299DF-B89A-451E-BB95-C0E418AE701F}" type="pres">
      <dgm:prSet presAssocID="{8F593CC5-D340-4588-B4A8-68D06548E18C}" presName="spacer" presStyleCnt="0"/>
      <dgm:spPr/>
    </dgm:pt>
    <dgm:pt modelId="{9B533F06-CC61-4300-AB69-96919C1CC32C}" type="pres">
      <dgm:prSet presAssocID="{FC89F326-D0E5-4302-8916-56C84A5ED48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86F16D-62A2-4E19-A4B3-764A3D005BBF}" type="pres">
      <dgm:prSet presAssocID="{EAB34CB9-F498-4733-B81D-A52C1BAF9AD6}" presName="spacer" presStyleCnt="0"/>
      <dgm:spPr/>
    </dgm:pt>
    <dgm:pt modelId="{91FE208F-A28C-4B68-AB9B-B47555FD10A1}" type="pres">
      <dgm:prSet presAssocID="{9697DA09-FA53-45D7-8503-2E3D25BCBF6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9BCD3D-9A97-42A1-8419-D2904360A4EA}" type="pres">
      <dgm:prSet presAssocID="{193BA6FC-7CF1-473B-B48A-CF4E09EDE18D}" presName="spacer" presStyleCnt="0"/>
      <dgm:spPr/>
    </dgm:pt>
    <dgm:pt modelId="{B920883D-3623-402A-B829-6D5B1BA673BE}" type="pres">
      <dgm:prSet presAssocID="{4ADE8E43-C20D-440F-BB6C-8CE14930C1E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54049E6-004E-4AB8-9623-D866A2AC8CF6}" srcId="{C73A4EC7-AE52-4086-8C3E-15A4140F4013}" destId="{1AA73D99-7BB3-4A00-B602-BEED46A79860}" srcOrd="0" destOrd="0" parTransId="{D83DF18E-8579-4837-8328-4868B7CA1AD3}" sibTransId="{BDD3FD8E-A59E-4E05-92F7-D447C6604E05}"/>
    <dgm:cxn modelId="{A33D656D-1C5D-4423-BDC6-FC860224C8F4}" type="presOf" srcId="{9697DA09-FA53-45D7-8503-2E3D25BCBF65}" destId="{91FE208F-A28C-4B68-AB9B-B47555FD10A1}" srcOrd="0" destOrd="0" presId="urn:microsoft.com/office/officeart/2005/8/layout/vList2"/>
    <dgm:cxn modelId="{EA0E53D2-FD4D-4C19-B80C-23F2BC7CC914}" srcId="{C73A4EC7-AE52-4086-8C3E-15A4140F4013}" destId="{FC89F326-D0E5-4302-8916-56C84A5ED48C}" srcOrd="2" destOrd="0" parTransId="{240292BD-C812-4BAF-979D-B92398AE2E5C}" sibTransId="{EAB34CB9-F498-4733-B81D-A52C1BAF9AD6}"/>
    <dgm:cxn modelId="{0DACCD2B-AFDB-4162-AB2B-8DBFB7DC2B7E}" srcId="{C73A4EC7-AE52-4086-8C3E-15A4140F4013}" destId="{9697DA09-FA53-45D7-8503-2E3D25BCBF65}" srcOrd="3" destOrd="0" parTransId="{736FC90C-B8AB-457E-B354-33FF6DDE8BC4}" sibTransId="{193BA6FC-7CF1-473B-B48A-CF4E09EDE18D}"/>
    <dgm:cxn modelId="{D7524555-57F9-4725-A7BF-857321C94FD9}" srcId="{C73A4EC7-AE52-4086-8C3E-15A4140F4013}" destId="{11ADB829-C3EA-4C3A-AD51-7C420C7CB4A3}" srcOrd="1" destOrd="0" parTransId="{6678DDC6-FF65-4857-8A45-3A4AA58C36B7}" sibTransId="{8F593CC5-D340-4588-B4A8-68D06548E18C}"/>
    <dgm:cxn modelId="{AB4F9057-C3EA-488D-BBA7-40D34777D796}" type="presOf" srcId="{C73A4EC7-AE52-4086-8C3E-15A4140F4013}" destId="{0ABEC7C3-5B41-4A34-B304-D1800490AA3D}" srcOrd="0" destOrd="0" presId="urn:microsoft.com/office/officeart/2005/8/layout/vList2"/>
    <dgm:cxn modelId="{C51E7DE7-241E-4BC5-9191-80C0D6B63D46}" srcId="{C73A4EC7-AE52-4086-8C3E-15A4140F4013}" destId="{4ADE8E43-C20D-440F-BB6C-8CE14930C1E1}" srcOrd="4" destOrd="0" parTransId="{B5DCF27D-55A9-49DB-A05B-B245382DE31C}" sibTransId="{D6E8DB8D-93D2-423C-BE25-CE61AC2021F5}"/>
    <dgm:cxn modelId="{2E5D2F74-1149-43F1-ADA3-AFEF832E08A1}" type="presOf" srcId="{4ADE8E43-C20D-440F-BB6C-8CE14930C1E1}" destId="{B920883D-3623-402A-B829-6D5B1BA673BE}" srcOrd="0" destOrd="0" presId="urn:microsoft.com/office/officeart/2005/8/layout/vList2"/>
    <dgm:cxn modelId="{4490C8A9-F186-4EA0-9F5C-4E167C8AF8E1}" type="presOf" srcId="{11ADB829-C3EA-4C3A-AD51-7C420C7CB4A3}" destId="{11486855-290F-40AE-88FB-900422357F1C}" srcOrd="0" destOrd="0" presId="urn:microsoft.com/office/officeart/2005/8/layout/vList2"/>
    <dgm:cxn modelId="{F9DB32A4-DE3B-4D60-B482-12DFC4DC202C}" type="presOf" srcId="{1AA73D99-7BB3-4A00-B602-BEED46A79860}" destId="{0C038B32-52A8-459F-9851-22D60B505135}" srcOrd="0" destOrd="0" presId="urn:microsoft.com/office/officeart/2005/8/layout/vList2"/>
    <dgm:cxn modelId="{FF12CB87-95CA-4D58-9892-B885A24A4E43}" type="presOf" srcId="{FC89F326-D0E5-4302-8916-56C84A5ED48C}" destId="{9B533F06-CC61-4300-AB69-96919C1CC32C}" srcOrd="0" destOrd="0" presId="urn:microsoft.com/office/officeart/2005/8/layout/vList2"/>
    <dgm:cxn modelId="{A49C490B-54FA-42A4-8945-3EB98016E8B0}" type="presParOf" srcId="{0ABEC7C3-5B41-4A34-B304-D1800490AA3D}" destId="{0C038B32-52A8-459F-9851-22D60B505135}" srcOrd="0" destOrd="0" presId="urn:microsoft.com/office/officeart/2005/8/layout/vList2"/>
    <dgm:cxn modelId="{DA315E41-DCAB-4387-A924-8A72EF5FAFE9}" type="presParOf" srcId="{0ABEC7C3-5B41-4A34-B304-D1800490AA3D}" destId="{35B2FFBC-FE83-4609-9D98-3BADDF22D641}" srcOrd="1" destOrd="0" presId="urn:microsoft.com/office/officeart/2005/8/layout/vList2"/>
    <dgm:cxn modelId="{FC9D6F0A-3711-4432-AA50-36BF463C8BF9}" type="presParOf" srcId="{0ABEC7C3-5B41-4A34-B304-D1800490AA3D}" destId="{11486855-290F-40AE-88FB-900422357F1C}" srcOrd="2" destOrd="0" presId="urn:microsoft.com/office/officeart/2005/8/layout/vList2"/>
    <dgm:cxn modelId="{68181911-1ECE-4689-9812-C148662A4BA7}" type="presParOf" srcId="{0ABEC7C3-5B41-4A34-B304-D1800490AA3D}" destId="{C15299DF-B89A-451E-BB95-C0E418AE701F}" srcOrd="3" destOrd="0" presId="urn:microsoft.com/office/officeart/2005/8/layout/vList2"/>
    <dgm:cxn modelId="{B99DB077-0888-4BC9-AF82-3E5397BEC19B}" type="presParOf" srcId="{0ABEC7C3-5B41-4A34-B304-D1800490AA3D}" destId="{9B533F06-CC61-4300-AB69-96919C1CC32C}" srcOrd="4" destOrd="0" presId="urn:microsoft.com/office/officeart/2005/8/layout/vList2"/>
    <dgm:cxn modelId="{908222F1-80CB-42DD-98E1-1F93E6F79C5B}" type="presParOf" srcId="{0ABEC7C3-5B41-4A34-B304-D1800490AA3D}" destId="{8686F16D-62A2-4E19-A4B3-764A3D005BBF}" srcOrd="5" destOrd="0" presId="urn:microsoft.com/office/officeart/2005/8/layout/vList2"/>
    <dgm:cxn modelId="{F5E31845-1FAF-4369-9C85-D50D517169A1}" type="presParOf" srcId="{0ABEC7C3-5B41-4A34-B304-D1800490AA3D}" destId="{91FE208F-A28C-4B68-AB9B-B47555FD10A1}" srcOrd="6" destOrd="0" presId="urn:microsoft.com/office/officeart/2005/8/layout/vList2"/>
    <dgm:cxn modelId="{97F292BE-B0A9-475A-9694-BDF71AFC6595}" type="presParOf" srcId="{0ABEC7C3-5B41-4A34-B304-D1800490AA3D}" destId="{1C9BCD3D-9A97-42A1-8419-D2904360A4EA}" srcOrd="7" destOrd="0" presId="urn:microsoft.com/office/officeart/2005/8/layout/vList2"/>
    <dgm:cxn modelId="{BD857BC3-B276-493C-ADF8-A28ECE6DEBBD}" type="presParOf" srcId="{0ABEC7C3-5B41-4A34-B304-D1800490AA3D}" destId="{B920883D-3623-402A-B829-6D5B1BA673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0EBA0-99F8-474A-9835-D8D5D289CA7F}" type="doc">
      <dgm:prSet loTypeId="urn:microsoft.com/office/officeart/2005/8/layout/h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A4636F47-0E6A-42FF-8DA4-4E405E502B98}">
      <dgm:prSet/>
      <dgm:spPr/>
      <dgm:t>
        <a:bodyPr/>
        <a:lstStyle/>
        <a:p>
          <a:pPr algn="just" rtl="0"/>
          <a:r>
            <a:rPr lang="it-IT" dirty="0" smtClean="0"/>
            <a:t>Gli Stati </a:t>
          </a:r>
          <a:r>
            <a:rPr lang="it-IT" b="1" dirty="0" smtClean="0"/>
            <a:t>devono  concedere </a:t>
          </a:r>
          <a:r>
            <a:rPr lang="it-IT" dirty="0" smtClean="0"/>
            <a:t>agli organismi ADR </a:t>
          </a:r>
          <a:r>
            <a:rPr lang="it-IT" b="1" dirty="0" smtClean="0"/>
            <a:t>di mantenere e introdurre norme procedurali</a:t>
          </a:r>
          <a:r>
            <a:rPr lang="it-IT" dirty="0" smtClean="0"/>
            <a:t> (che non devono nuocere in modo significativo all'accesso da parte dei consumatori alle procedure ADR, anche transfrontaliere) che consentano loro </a:t>
          </a:r>
          <a:r>
            <a:rPr lang="it-IT" b="1" dirty="0" smtClean="0"/>
            <a:t>di rifiutare </a:t>
          </a:r>
          <a:r>
            <a:rPr lang="it-IT" dirty="0" smtClean="0"/>
            <a:t>il trattamento di una determinata controversia per i seguenti motivi</a:t>
          </a:r>
          <a:endParaRPr lang="it-IT" dirty="0"/>
        </a:p>
      </dgm:t>
    </dgm:pt>
    <dgm:pt modelId="{5FB62C6F-E5C3-4381-A81E-1E3CD21FC3B1}" type="parTrans" cxnId="{F57AD929-056A-49FE-8B55-E782BEB84772}">
      <dgm:prSet/>
      <dgm:spPr/>
      <dgm:t>
        <a:bodyPr/>
        <a:lstStyle/>
        <a:p>
          <a:endParaRPr lang="it-IT"/>
        </a:p>
      </dgm:t>
    </dgm:pt>
    <dgm:pt modelId="{B9E76130-5F20-4A6D-A52C-63F20EA7B6D3}" type="sibTrans" cxnId="{F57AD929-056A-49FE-8B55-E782BEB84772}">
      <dgm:prSet/>
      <dgm:spPr/>
      <dgm:t>
        <a:bodyPr/>
        <a:lstStyle/>
        <a:p>
          <a:endParaRPr lang="it-IT"/>
        </a:p>
      </dgm:t>
    </dgm:pt>
    <dgm:pt modelId="{7F6DA823-7AFC-4F89-ABC6-8146FA21EC0A}">
      <dgm:prSet/>
      <dgm:spPr/>
      <dgm:t>
        <a:bodyPr/>
        <a:lstStyle/>
        <a:p>
          <a:pPr algn="just" rtl="0"/>
          <a:r>
            <a:rPr lang="it-IT" u="sng" dirty="0" smtClean="0"/>
            <a:t>il consumatore </a:t>
          </a:r>
          <a:r>
            <a:rPr lang="it-IT" b="1" u="sng" dirty="0" smtClean="0"/>
            <a:t>non ha tentato di contattare </a:t>
          </a:r>
          <a:r>
            <a:rPr lang="it-IT" u="sng" dirty="0" smtClean="0"/>
            <a:t>il professionista interessato per discutere il proprio reclamo né cercato, </a:t>
          </a:r>
          <a:r>
            <a:rPr lang="it-IT" b="1" u="sng" dirty="0" smtClean="0"/>
            <a:t>come primo passo</a:t>
          </a:r>
          <a:r>
            <a:rPr lang="it-IT" u="sng" dirty="0" smtClean="0"/>
            <a:t>, di risolvere la questione direttamente con il professionista</a:t>
          </a:r>
          <a:endParaRPr lang="it-IT" u="sng" dirty="0"/>
        </a:p>
      </dgm:t>
    </dgm:pt>
    <dgm:pt modelId="{3E91FB39-41E9-4F0C-A067-A1141BC7232D}" type="parTrans" cxnId="{A8ABCBF9-6257-4F89-960C-D86E0CAF96E0}">
      <dgm:prSet/>
      <dgm:spPr/>
      <dgm:t>
        <a:bodyPr/>
        <a:lstStyle/>
        <a:p>
          <a:endParaRPr lang="it-IT"/>
        </a:p>
      </dgm:t>
    </dgm:pt>
    <dgm:pt modelId="{2F242ACB-2CE0-44C6-BE1B-F3277798B916}" type="sibTrans" cxnId="{A8ABCBF9-6257-4F89-960C-D86E0CAF96E0}">
      <dgm:prSet/>
      <dgm:spPr/>
      <dgm:t>
        <a:bodyPr/>
        <a:lstStyle/>
        <a:p>
          <a:endParaRPr lang="it-IT"/>
        </a:p>
      </dgm:t>
    </dgm:pt>
    <dgm:pt modelId="{3E5615A5-9321-42AB-AB93-378BC1AB05B2}">
      <dgm:prSet/>
      <dgm:spPr/>
      <dgm:t>
        <a:bodyPr/>
        <a:lstStyle/>
        <a:p>
          <a:pPr algn="just" rtl="0"/>
          <a:r>
            <a:rPr lang="it-IT" dirty="0" smtClean="0"/>
            <a:t>la controversia è </a:t>
          </a:r>
          <a:r>
            <a:rPr lang="it-IT" b="1" dirty="0" smtClean="0"/>
            <a:t>futile o temeraria</a:t>
          </a:r>
          <a:endParaRPr lang="it-IT" b="1" dirty="0"/>
        </a:p>
      </dgm:t>
    </dgm:pt>
    <dgm:pt modelId="{02215DA2-8DB5-40C7-9CC6-0ECC0471F497}" type="parTrans" cxnId="{DACE596D-EC77-4528-821A-A3EF7182C369}">
      <dgm:prSet/>
      <dgm:spPr/>
      <dgm:t>
        <a:bodyPr/>
        <a:lstStyle/>
        <a:p>
          <a:endParaRPr lang="it-IT"/>
        </a:p>
      </dgm:t>
    </dgm:pt>
    <dgm:pt modelId="{153F6570-A642-4D6A-B399-6F738E3A70F9}" type="sibTrans" cxnId="{DACE596D-EC77-4528-821A-A3EF7182C369}">
      <dgm:prSet/>
      <dgm:spPr/>
      <dgm:t>
        <a:bodyPr/>
        <a:lstStyle/>
        <a:p>
          <a:endParaRPr lang="it-IT"/>
        </a:p>
      </dgm:t>
    </dgm:pt>
    <dgm:pt modelId="{D894E1DC-C1F9-40B2-A952-DE318906185C}">
      <dgm:prSet/>
      <dgm:spPr/>
      <dgm:t>
        <a:bodyPr/>
        <a:lstStyle/>
        <a:p>
          <a:pPr algn="just" rtl="0"/>
          <a:r>
            <a:rPr lang="it-IT" dirty="0" smtClean="0"/>
            <a:t>la controversia </a:t>
          </a:r>
          <a:r>
            <a:rPr lang="it-IT" b="1" dirty="0" smtClean="0"/>
            <a:t>è in corso di esame </a:t>
          </a:r>
          <a:r>
            <a:rPr lang="it-IT" dirty="0" smtClean="0"/>
            <a:t>o </a:t>
          </a:r>
          <a:r>
            <a:rPr lang="it-IT" b="1" dirty="0" smtClean="0"/>
            <a:t>è già stata esaminata </a:t>
          </a:r>
          <a:r>
            <a:rPr lang="it-IT" dirty="0" smtClean="0"/>
            <a:t>da un altro organismo ADR o da un organo giurisdizionale</a:t>
          </a:r>
          <a:endParaRPr lang="it-IT" dirty="0"/>
        </a:p>
      </dgm:t>
    </dgm:pt>
    <dgm:pt modelId="{B0F7667B-17FE-4CED-8C70-3CC5A0CE3415}" type="parTrans" cxnId="{258028E7-F63B-400E-BC2F-9E07771D2758}">
      <dgm:prSet/>
      <dgm:spPr/>
      <dgm:t>
        <a:bodyPr/>
        <a:lstStyle/>
        <a:p>
          <a:endParaRPr lang="it-IT"/>
        </a:p>
      </dgm:t>
    </dgm:pt>
    <dgm:pt modelId="{F7BBDF8B-88E5-4FD6-A2F4-017D69DC65EC}" type="sibTrans" cxnId="{258028E7-F63B-400E-BC2F-9E07771D2758}">
      <dgm:prSet/>
      <dgm:spPr/>
      <dgm:t>
        <a:bodyPr/>
        <a:lstStyle/>
        <a:p>
          <a:endParaRPr lang="it-IT"/>
        </a:p>
      </dgm:t>
    </dgm:pt>
    <dgm:pt modelId="{9C4E5B8D-966D-428A-8380-CC4DF69D44EC}">
      <dgm:prSet/>
      <dgm:spPr/>
      <dgm:t>
        <a:bodyPr/>
        <a:lstStyle/>
        <a:p>
          <a:pPr algn="just" rtl="0"/>
          <a:r>
            <a:rPr lang="it-IT" dirty="0" smtClean="0"/>
            <a:t>il valore della controversia è </a:t>
          </a:r>
          <a:r>
            <a:rPr lang="it-IT" b="1" u="sng" dirty="0" smtClean="0"/>
            <a:t>inferiore o superiore a una soglia monetaria prestabilita</a:t>
          </a:r>
          <a:r>
            <a:rPr lang="it-IT" dirty="0" smtClean="0"/>
            <a:t> (non tale da nuocere in modo significativo all'accesso del consumatore alla procedura  ADR)</a:t>
          </a:r>
          <a:endParaRPr lang="it-IT" dirty="0"/>
        </a:p>
      </dgm:t>
    </dgm:pt>
    <dgm:pt modelId="{A0A65DFB-D711-4ECA-ABCE-D5BB02498F35}" type="parTrans" cxnId="{3010DBF8-8546-4B56-995B-8BD91151CCF3}">
      <dgm:prSet/>
      <dgm:spPr/>
      <dgm:t>
        <a:bodyPr/>
        <a:lstStyle/>
        <a:p>
          <a:endParaRPr lang="it-IT"/>
        </a:p>
      </dgm:t>
    </dgm:pt>
    <dgm:pt modelId="{7EB122F4-A896-4C07-8370-F60D17C593E6}" type="sibTrans" cxnId="{3010DBF8-8546-4B56-995B-8BD91151CCF3}">
      <dgm:prSet/>
      <dgm:spPr/>
      <dgm:t>
        <a:bodyPr/>
        <a:lstStyle/>
        <a:p>
          <a:endParaRPr lang="it-IT"/>
        </a:p>
      </dgm:t>
    </dgm:pt>
    <dgm:pt modelId="{E39C63D7-5F6F-4332-ABA8-F5B162ED4217}">
      <dgm:prSet/>
      <dgm:spPr/>
      <dgm:t>
        <a:bodyPr/>
        <a:lstStyle/>
        <a:p>
          <a:pPr algn="just" rtl="0"/>
          <a:r>
            <a:rPr lang="it-IT" u="sng" dirty="0" smtClean="0"/>
            <a:t>il consumatore non ha presentato il reclamo all'organismo ADR </a:t>
          </a:r>
          <a:r>
            <a:rPr lang="it-IT" b="1" u="sng" dirty="0" smtClean="0"/>
            <a:t>entro un limite di tempo prestabilito </a:t>
          </a:r>
          <a:r>
            <a:rPr lang="it-IT" dirty="0" smtClean="0"/>
            <a:t>(</a:t>
          </a:r>
          <a:r>
            <a:rPr lang="it-IT" b="1" dirty="0" smtClean="0"/>
            <a:t>non inferiore a un anno </a:t>
          </a:r>
          <a:r>
            <a:rPr lang="it-IT" dirty="0" smtClean="0"/>
            <a:t>dalla data in cui il consumatore ha presentato il reclamo al professionista)</a:t>
          </a:r>
          <a:endParaRPr lang="it-IT" dirty="0"/>
        </a:p>
      </dgm:t>
    </dgm:pt>
    <dgm:pt modelId="{18536A45-5DBF-4F3F-9DAE-99323377810B}" type="parTrans" cxnId="{BA9EEB39-0C0A-4B4E-89BF-033078480E66}">
      <dgm:prSet/>
      <dgm:spPr/>
      <dgm:t>
        <a:bodyPr/>
        <a:lstStyle/>
        <a:p>
          <a:endParaRPr lang="it-IT"/>
        </a:p>
      </dgm:t>
    </dgm:pt>
    <dgm:pt modelId="{429E49A8-E9C5-41EE-85CC-E340B9C1C5D0}" type="sibTrans" cxnId="{BA9EEB39-0C0A-4B4E-89BF-033078480E66}">
      <dgm:prSet/>
      <dgm:spPr/>
      <dgm:t>
        <a:bodyPr/>
        <a:lstStyle/>
        <a:p>
          <a:endParaRPr lang="it-IT"/>
        </a:p>
      </dgm:t>
    </dgm:pt>
    <dgm:pt modelId="{B2D5C1B7-E1B4-4269-BA55-3640BE80F024}">
      <dgm:prSet/>
      <dgm:spPr/>
      <dgm:t>
        <a:bodyPr/>
        <a:lstStyle/>
        <a:p>
          <a:pPr algn="just" rtl="0"/>
          <a:r>
            <a:rPr lang="it-IT" dirty="0" smtClean="0"/>
            <a:t>il trattamento di questo tipo di controversia rischierebbe di </a:t>
          </a:r>
          <a:r>
            <a:rPr lang="it-IT" b="1" dirty="0" smtClean="0"/>
            <a:t>nuocere significativamente </a:t>
          </a:r>
          <a:r>
            <a:rPr lang="it-IT" dirty="0" smtClean="0"/>
            <a:t>all'efficace funzionamento dell'organismo ADR</a:t>
          </a:r>
          <a:endParaRPr lang="it-IT" dirty="0"/>
        </a:p>
      </dgm:t>
    </dgm:pt>
    <dgm:pt modelId="{029F7A15-391F-40AC-8E2C-8032985DB34A}" type="parTrans" cxnId="{1CF5A9CC-959B-45A3-AE0F-491767DE84E5}">
      <dgm:prSet/>
      <dgm:spPr/>
      <dgm:t>
        <a:bodyPr/>
        <a:lstStyle/>
        <a:p>
          <a:endParaRPr lang="it-IT"/>
        </a:p>
      </dgm:t>
    </dgm:pt>
    <dgm:pt modelId="{2638781B-D99B-46DA-B0F6-EF940B86FB55}" type="sibTrans" cxnId="{1CF5A9CC-959B-45A3-AE0F-491767DE84E5}">
      <dgm:prSet/>
      <dgm:spPr/>
      <dgm:t>
        <a:bodyPr/>
        <a:lstStyle/>
        <a:p>
          <a:endParaRPr lang="it-IT"/>
        </a:p>
      </dgm:t>
    </dgm:pt>
    <dgm:pt modelId="{2C157A8F-B6C7-480A-8CF5-248FE0292AB6}" type="pres">
      <dgm:prSet presAssocID="{D2C0EBA0-99F8-474A-9835-D8D5D289CA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C94B40A-88BC-427E-A7F1-08957D48E7E5}" type="pres">
      <dgm:prSet presAssocID="{A4636F47-0E6A-42FF-8DA4-4E405E502B98}" presName="composite" presStyleCnt="0"/>
      <dgm:spPr/>
    </dgm:pt>
    <dgm:pt modelId="{C4F58569-315D-43BA-A995-8BD3CA3AE2E8}" type="pres">
      <dgm:prSet presAssocID="{A4636F47-0E6A-42FF-8DA4-4E405E502B9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9A583-0F72-4EFD-9B20-231D4C319B95}" type="pres">
      <dgm:prSet presAssocID="{A4636F47-0E6A-42FF-8DA4-4E405E502B9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9CA8AC7-EB8A-4E06-A1D6-48C9966ABADD}" type="presOf" srcId="{A4636F47-0E6A-42FF-8DA4-4E405E502B98}" destId="{C4F58569-315D-43BA-A995-8BD3CA3AE2E8}" srcOrd="0" destOrd="0" presId="urn:microsoft.com/office/officeart/2005/8/layout/hList1"/>
    <dgm:cxn modelId="{BA9EEB39-0C0A-4B4E-89BF-033078480E66}" srcId="{A4636F47-0E6A-42FF-8DA4-4E405E502B98}" destId="{E39C63D7-5F6F-4332-ABA8-F5B162ED4217}" srcOrd="4" destOrd="0" parTransId="{18536A45-5DBF-4F3F-9DAE-99323377810B}" sibTransId="{429E49A8-E9C5-41EE-85CC-E340B9C1C5D0}"/>
    <dgm:cxn modelId="{79474830-F785-44CA-8D71-AD5A43FA1398}" type="presOf" srcId="{D2C0EBA0-99F8-474A-9835-D8D5D289CA7F}" destId="{2C157A8F-B6C7-480A-8CF5-248FE0292AB6}" srcOrd="0" destOrd="0" presId="urn:microsoft.com/office/officeart/2005/8/layout/hList1"/>
    <dgm:cxn modelId="{85B7982A-D16F-4B7D-9BF6-1FE52DEB9E02}" type="presOf" srcId="{D894E1DC-C1F9-40B2-A952-DE318906185C}" destId="{CEA9A583-0F72-4EFD-9B20-231D4C319B95}" srcOrd="0" destOrd="2" presId="urn:microsoft.com/office/officeart/2005/8/layout/hList1"/>
    <dgm:cxn modelId="{A8ABCBF9-6257-4F89-960C-D86E0CAF96E0}" srcId="{A4636F47-0E6A-42FF-8DA4-4E405E502B98}" destId="{7F6DA823-7AFC-4F89-ABC6-8146FA21EC0A}" srcOrd="0" destOrd="0" parTransId="{3E91FB39-41E9-4F0C-A067-A1141BC7232D}" sibTransId="{2F242ACB-2CE0-44C6-BE1B-F3277798B916}"/>
    <dgm:cxn modelId="{DE5E2A24-59E8-42A8-911E-F7F30036CCAA}" type="presOf" srcId="{B2D5C1B7-E1B4-4269-BA55-3640BE80F024}" destId="{CEA9A583-0F72-4EFD-9B20-231D4C319B95}" srcOrd="0" destOrd="5" presId="urn:microsoft.com/office/officeart/2005/8/layout/hList1"/>
    <dgm:cxn modelId="{F57AD929-056A-49FE-8B55-E782BEB84772}" srcId="{D2C0EBA0-99F8-474A-9835-D8D5D289CA7F}" destId="{A4636F47-0E6A-42FF-8DA4-4E405E502B98}" srcOrd="0" destOrd="0" parTransId="{5FB62C6F-E5C3-4381-A81E-1E3CD21FC3B1}" sibTransId="{B9E76130-5F20-4A6D-A52C-63F20EA7B6D3}"/>
    <dgm:cxn modelId="{D8DD07C5-1E64-4776-9E38-893D1AAA95B9}" type="presOf" srcId="{9C4E5B8D-966D-428A-8380-CC4DF69D44EC}" destId="{CEA9A583-0F72-4EFD-9B20-231D4C319B95}" srcOrd="0" destOrd="3" presId="urn:microsoft.com/office/officeart/2005/8/layout/hList1"/>
    <dgm:cxn modelId="{1CF5A9CC-959B-45A3-AE0F-491767DE84E5}" srcId="{A4636F47-0E6A-42FF-8DA4-4E405E502B98}" destId="{B2D5C1B7-E1B4-4269-BA55-3640BE80F024}" srcOrd="5" destOrd="0" parTransId="{029F7A15-391F-40AC-8E2C-8032985DB34A}" sibTransId="{2638781B-D99B-46DA-B0F6-EF940B86FB55}"/>
    <dgm:cxn modelId="{B5A05FBC-8D24-443A-83FF-F2E88D8BEC03}" type="presOf" srcId="{E39C63D7-5F6F-4332-ABA8-F5B162ED4217}" destId="{CEA9A583-0F72-4EFD-9B20-231D4C319B95}" srcOrd="0" destOrd="4" presId="urn:microsoft.com/office/officeart/2005/8/layout/hList1"/>
    <dgm:cxn modelId="{E947D764-EE7E-4342-8A9F-0196C411688D}" type="presOf" srcId="{3E5615A5-9321-42AB-AB93-378BC1AB05B2}" destId="{CEA9A583-0F72-4EFD-9B20-231D4C319B95}" srcOrd="0" destOrd="1" presId="urn:microsoft.com/office/officeart/2005/8/layout/hList1"/>
    <dgm:cxn modelId="{258028E7-F63B-400E-BC2F-9E07771D2758}" srcId="{A4636F47-0E6A-42FF-8DA4-4E405E502B98}" destId="{D894E1DC-C1F9-40B2-A952-DE318906185C}" srcOrd="2" destOrd="0" parTransId="{B0F7667B-17FE-4CED-8C70-3CC5A0CE3415}" sibTransId="{F7BBDF8B-88E5-4FD6-A2F4-017D69DC65EC}"/>
    <dgm:cxn modelId="{0E31EF73-3C6C-495A-AEFC-7587ADFDEB34}" type="presOf" srcId="{7F6DA823-7AFC-4F89-ABC6-8146FA21EC0A}" destId="{CEA9A583-0F72-4EFD-9B20-231D4C319B95}" srcOrd="0" destOrd="0" presId="urn:microsoft.com/office/officeart/2005/8/layout/hList1"/>
    <dgm:cxn modelId="{DACE596D-EC77-4528-821A-A3EF7182C369}" srcId="{A4636F47-0E6A-42FF-8DA4-4E405E502B98}" destId="{3E5615A5-9321-42AB-AB93-378BC1AB05B2}" srcOrd="1" destOrd="0" parTransId="{02215DA2-8DB5-40C7-9CC6-0ECC0471F497}" sibTransId="{153F6570-A642-4D6A-B399-6F738E3A70F9}"/>
    <dgm:cxn modelId="{3010DBF8-8546-4B56-995B-8BD91151CCF3}" srcId="{A4636F47-0E6A-42FF-8DA4-4E405E502B98}" destId="{9C4E5B8D-966D-428A-8380-CC4DF69D44EC}" srcOrd="3" destOrd="0" parTransId="{A0A65DFB-D711-4ECA-ABCE-D5BB02498F35}" sibTransId="{7EB122F4-A896-4C07-8370-F60D17C593E6}"/>
    <dgm:cxn modelId="{8852B30B-0573-4C48-929E-EE44CFED81D1}" type="presParOf" srcId="{2C157A8F-B6C7-480A-8CF5-248FE0292AB6}" destId="{3C94B40A-88BC-427E-A7F1-08957D48E7E5}" srcOrd="0" destOrd="0" presId="urn:microsoft.com/office/officeart/2005/8/layout/hList1"/>
    <dgm:cxn modelId="{58A5ED05-B91E-411D-A8B3-E59A09B7F9CC}" type="presParOf" srcId="{3C94B40A-88BC-427E-A7F1-08957D48E7E5}" destId="{C4F58569-315D-43BA-A995-8BD3CA3AE2E8}" srcOrd="0" destOrd="0" presId="urn:microsoft.com/office/officeart/2005/8/layout/hList1"/>
    <dgm:cxn modelId="{AA4B9428-380C-48B5-B188-61F1F9745518}" type="presParOf" srcId="{3C94B40A-88BC-427E-A7F1-08957D48E7E5}" destId="{CEA9A583-0F72-4EFD-9B20-231D4C319B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1B356-E37F-49B3-8D2F-EAE65967BD62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426B9C70-35CC-44A0-9C89-A7F78E5332A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it-IT" sz="1800" dirty="0" smtClean="0"/>
            <a:t>Gli Stati devono garantire l’efficacia delle procedure ADR nel rispetto dei seguenti requisiti minimi: </a:t>
          </a:r>
          <a:endParaRPr lang="it-IT" sz="1800" dirty="0"/>
        </a:p>
      </dgm:t>
    </dgm:pt>
    <dgm:pt modelId="{73198FB2-DF75-410E-BD41-D272C5118AF3}" type="parTrans" cxnId="{729249CF-5505-42F9-9B52-5CDC9B46CF9F}">
      <dgm:prSet/>
      <dgm:spPr/>
      <dgm:t>
        <a:bodyPr/>
        <a:lstStyle/>
        <a:p>
          <a:endParaRPr lang="it-IT"/>
        </a:p>
      </dgm:t>
    </dgm:pt>
    <dgm:pt modelId="{A3145248-117D-44A9-9A87-DCC3F77F5FAA}" type="sibTrans" cxnId="{729249CF-5505-42F9-9B52-5CDC9B46CF9F}">
      <dgm:prSet/>
      <dgm:spPr/>
      <dgm:t>
        <a:bodyPr/>
        <a:lstStyle/>
        <a:p>
          <a:endParaRPr lang="it-IT"/>
        </a:p>
      </dgm:t>
    </dgm:pt>
    <dgm:pt modelId="{EB70B4B5-2F97-4F90-803E-32193DE186C8}">
      <dgm:prSet custT="1"/>
      <dgm:spPr/>
      <dgm:t>
        <a:bodyPr/>
        <a:lstStyle/>
        <a:p>
          <a:pPr algn="just" rtl="0"/>
          <a:r>
            <a:rPr lang="it-IT" sz="1800" b="1" dirty="0" smtClean="0"/>
            <a:t>Disponibilità e facilità nell’accesso online e offline </a:t>
          </a:r>
          <a:r>
            <a:rPr lang="it-IT" sz="1800" dirty="0" smtClean="0"/>
            <a:t>per entrambe le parti, a prescindere dalla loro ubicazione; </a:t>
          </a:r>
          <a:endParaRPr lang="it-IT" sz="1800" dirty="0"/>
        </a:p>
      </dgm:t>
    </dgm:pt>
    <dgm:pt modelId="{D4F6544A-8942-40C8-B7B6-4E2A6F8FEDF1}" type="parTrans" cxnId="{CB65F0C1-8720-4622-8E9C-A439E5171DBA}">
      <dgm:prSet/>
      <dgm:spPr/>
      <dgm:t>
        <a:bodyPr/>
        <a:lstStyle/>
        <a:p>
          <a:endParaRPr lang="it-IT"/>
        </a:p>
      </dgm:t>
    </dgm:pt>
    <dgm:pt modelId="{266AE95B-1534-4079-BF94-CCAC7B851BA0}" type="sibTrans" cxnId="{CB65F0C1-8720-4622-8E9C-A439E5171DBA}">
      <dgm:prSet/>
      <dgm:spPr/>
      <dgm:t>
        <a:bodyPr/>
        <a:lstStyle/>
        <a:p>
          <a:endParaRPr lang="it-IT"/>
        </a:p>
      </dgm:t>
    </dgm:pt>
    <dgm:pt modelId="{BB55428B-134B-472E-8DCF-D9AE3248233A}">
      <dgm:prSet custT="1"/>
      <dgm:spPr>
        <a:solidFill>
          <a:srgbClr val="FFFF00"/>
        </a:solidFill>
      </dgm:spPr>
      <dgm:t>
        <a:bodyPr/>
        <a:lstStyle/>
        <a:p>
          <a:pPr algn="just" rtl="0"/>
          <a:r>
            <a:rPr lang="it-IT" sz="1800" dirty="0" smtClean="0"/>
            <a:t>Accesso per le parti senza obbligo di ricorrere </a:t>
          </a:r>
          <a:r>
            <a:rPr lang="it-IT" sz="1800" b="1" dirty="0" smtClean="0"/>
            <a:t>a un avvocato o consulente legale  </a:t>
          </a:r>
          <a:endParaRPr lang="it-IT" sz="1800" dirty="0"/>
        </a:p>
      </dgm:t>
    </dgm:pt>
    <dgm:pt modelId="{5DDAFB87-2F94-42D9-AD7B-478D3A0F9F02}" type="parTrans" cxnId="{F0219913-67F4-4FA6-BD4D-D6529218C680}">
      <dgm:prSet/>
      <dgm:spPr/>
      <dgm:t>
        <a:bodyPr/>
        <a:lstStyle/>
        <a:p>
          <a:endParaRPr lang="it-IT"/>
        </a:p>
      </dgm:t>
    </dgm:pt>
    <dgm:pt modelId="{16B5AA3F-6F67-45A4-ACC1-E1C8CDB34FD7}" type="sibTrans" cxnId="{F0219913-67F4-4FA6-BD4D-D6529218C680}">
      <dgm:prSet/>
      <dgm:spPr/>
      <dgm:t>
        <a:bodyPr/>
        <a:lstStyle/>
        <a:p>
          <a:endParaRPr lang="it-IT"/>
        </a:p>
      </dgm:t>
    </dgm:pt>
    <dgm:pt modelId="{9B3E5857-3383-4CC6-ABFD-8D4628AD067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it-IT" sz="1800" b="1" u="sng" dirty="0" smtClean="0"/>
            <a:t>Tuttavia la procedura non deve loro precludere il diritto di ricorrere al parere di un soggetto indipendente o di essere rappresentate o assistite da terzi in qualsiasi fase</a:t>
          </a:r>
          <a:endParaRPr lang="it-IT" sz="1800" b="1" dirty="0"/>
        </a:p>
      </dgm:t>
    </dgm:pt>
    <dgm:pt modelId="{BAB52B2A-3522-4883-BBA9-068EAA84DD64}" type="parTrans" cxnId="{F8E8DE98-064A-4360-A609-CCE3FAEBA82B}">
      <dgm:prSet/>
      <dgm:spPr/>
      <dgm:t>
        <a:bodyPr/>
        <a:lstStyle/>
        <a:p>
          <a:endParaRPr lang="it-IT"/>
        </a:p>
      </dgm:t>
    </dgm:pt>
    <dgm:pt modelId="{2E613D31-15BB-4D98-AAED-3E0B8A14E06D}" type="sibTrans" cxnId="{F8E8DE98-064A-4360-A609-CCE3FAEBA82B}">
      <dgm:prSet/>
      <dgm:spPr/>
      <dgm:t>
        <a:bodyPr/>
        <a:lstStyle/>
        <a:p>
          <a:endParaRPr lang="it-IT"/>
        </a:p>
      </dgm:t>
    </dgm:pt>
    <dgm:pt modelId="{E1B8BD8E-7B99-4493-B515-45D668782033}">
      <dgm:prSet custT="1"/>
      <dgm:spPr/>
      <dgm:t>
        <a:bodyPr/>
        <a:lstStyle/>
        <a:p>
          <a:pPr algn="just" rtl="0"/>
          <a:r>
            <a:rPr lang="it-IT" sz="1800" b="1" dirty="0" smtClean="0"/>
            <a:t>Gratuità</a:t>
          </a:r>
          <a:r>
            <a:rPr lang="it-IT" sz="1800" dirty="0" smtClean="0"/>
            <a:t> o </a:t>
          </a:r>
          <a:r>
            <a:rPr lang="it-IT" sz="1800" b="1" dirty="0" smtClean="0"/>
            <a:t>costi minimi </a:t>
          </a:r>
          <a:r>
            <a:rPr lang="it-IT" sz="1800" dirty="0" smtClean="0"/>
            <a:t>della procedura ADR </a:t>
          </a:r>
          <a:endParaRPr lang="it-IT" sz="1800" dirty="0"/>
        </a:p>
      </dgm:t>
    </dgm:pt>
    <dgm:pt modelId="{CD8D6A7D-4788-4D83-98E6-F9B63E30E9F3}" type="parTrans" cxnId="{C18A145B-E223-4740-968A-99F72352445F}">
      <dgm:prSet/>
      <dgm:spPr/>
      <dgm:t>
        <a:bodyPr/>
        <a:lstStyle/>
        <a:p>
          <a:endParaRPr lang="it-IT"/>
        </a:p>
      </dgm:t>
    </dgm:pt>
    <dgm:pt modelId="{B03F9BDC-9E62-421D-9B09-6EA94982452C}" type="sibTrans" cxnId="{C18A145B-E223-4740-968A-99F72352445F}">
      <dgm:prSet/>
      <dgm:spPr/>
      <dgm:t>
        <a:bodyPr/>
        <a:lstStyle/>
        <a:p>
          <a:endParaRPr lang="it-IT"/>
        </a:p>
      </dgm:t>
    </dgm:pt>
    <dgm:pt modelId="{E8959AB2-E4B5-4EAD-8C3F-86630B06073E}">
      <dgm:prSet custT="1"/>
      <dgm:spPr/>
      <dgm:t>
        <a:bodyPr/>
        <a:lstStyle/>
        <a:p>
          <a:pPr algn="just" rtl="0"/>
          <a:r>
            <a:rPr lang="it-IT" sz="1800" dirty="0" smtClean="0"/>
            <a:t>L’organismo ADR che ha ricevuto un reclamo </a:t>
          </a:r>
          <a:r>
            <a:rPr lang="it-IT" sz="1800" b="1" dirty="0" smtClean="0"/>
            <a:t>dà alle parti notifica della controversia </a:t>
          </a:r>
          <a:r>
            <a:rPr lang="it-IT" sz="1800" dirty="0" smtClean="0"/>
            <a:t>non appena riceve tutta la documentazione utile</a:t>
          </a:r>
          <a:endParaRPr lang="it-IT" sz="1800" dirty="0"/>
        </a:p>
      </dgm:t>
    </dgm:pt>
    <dgm:pt modelId="{6CF873C6-B091-4A10-8EF8-9C72AFF9985A}" type="parTrans" cxnId="{8FF4FDF3-C82D-4AC8-8A1A-8ACE59C21D7E}">
      <dgm:prSet/>
      <dgm:spPr/>
      <dgm:t>
        <a:bodyPr/>
        <a:lstStyle/>
        <a:p>
          <a:endParaRPr lang="it-IT"/>
        </a:p>
      </dgm:t>
    </dgm:pt>
    <dgm:pt modelId="{A2279D90-8F77-49A5-A3C2-C02A448C4B7D}" type="sibTrans" cxnId="{8FF4FDF3-C82D-4AC8-8A1A-8ACE59C21D7E}">
      <dgm:prSet/>
      <dgm:spPr/>
      <dgm:t>
        <a:bodyPr/>
        <a:lstStyle/>
        <a:p>
          <a:endParaRPr lang="it-IT"/>
        </a:p>
      </dgm:t>
    </dgm:pt>
    <dgm:pt modelId="{671FCC86-983B-4C20-A320-C350F6B04632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it-IT" sz="1800" dirty="0" smtClean="0"/>
            <a:t>L'esito della procedura ADR è comunicato </a:t>
          </a:r>
          <a:r>
            <a:rPr lang="it-IT" sz="1800" b="1" dirty="0" smtClean="0"/>
            <a:t>entro un termine di 90 giorni </a:t>
          </a:r>
          <a:r>
            <a:rPr lang="it-IT" sz="1800" dirty="0" smtClean="0"/>
            <a:t>dalla data di ricezione del fascicolo completo del reclamo</a:t>
          </a:r>
          <a:endParaRPr lang="it-IT" sz="1800" dirty="0"/>
        </a:p>
      </dgm:t>
    </dgm:pt>
    <dgm:pt modelId="{F51963E3-681C-447D-BD80-B59B350C9EBC}" type="parTrans" cxnId="{744C0C69-3168-44CB-B1D9-196B26F65810}">
      <dgm:prSet/>
      <dgm:spPr/>
      <dgm:t>
        <a:bodyPr/>
        <a:lstStyle/>
        <a:p>
          <a:endParaRPr lang="it-IT"/>
        </a:p>
      </dgm:t>
    </dgm:pt>
    <dgm:pt modelId="{BEA4E389-597E-4E2D-9587-0A059B17E8E7}" type="sibTrans" cxnId="{744C0C69-3168-44CB-B1D9-196B26F65810}">
      <dgm:prSet/>
      <dgm:spPr/>
      <dgm:t>
        <a:bodyPr/>
        <a:lstStyle/>
        <a:p>
          <a:endParaRPr lang="it-IT"/>
        </a:p>
      </dgm:t>
    </dgm:pt>
    <dgm:pt modelId="{8F8B287D-3845-4635-9FC9-232A64D76226}">
      <dgm:prSet custT="1"/>
      <dgm:spPr/>
      <dgm:t>
        <a:bodyPr/>
        <a:lstStyle/>
        <a:p>
          <a:pPr algn="just" rtl="0"/>
          <a:r>
            <a:rPr lang="it-IT" sz="1800" dirty="0" smtClean="0"/>
            <a:t>Solo n caso di controversie </a:t>
          </a:r>
          <a:r>
            <a:rPr lang="it-IT" sz="1800" b="1" dirty="0" smtClean="0"/>
            <a:t>particolarmente complesse</a:t>
          </a:r>
          <a:r>
            <a:rPr lang="it-IT" sz="1800" dirty="0" smtClean="0"/>
            <a:t>, l'organismo ADR può, a sua discrezione, </a:t>
          </a:r>
          <a:r>
            <a:rPr lang="it-IT" sz="1800" b="1" dirty="0" smtClean="0"/>
            <a:t>prorogare</a:t>
          </a:r>
          <a:r>
            <a:rPr lang="it-IT" sz="1800" dirty="0" smtClean="0"/>
            <a:t> tale termine informando le parti sul tempo necessario per la conclusione della controversia</a:t>
          </a:r>
          <a:endParaRPr lang="it-IT" sz="1800" dirty="0"/>
        </a:p>
      </dgm:t>
    </dgm:pt>
    <dgm:pt modelId="{ED7C3A1D-6231-4F87-8EA6-71FE02968D3B}" type="parTrans" cxnId="{A5BA84D3-9F11-486D-A942-D2C70E716FBC}">
      <dgm:prSet/>
      <dgm:spPr/>
      <dgm:t>
        <a:bodyPr/>
        <a:lstStyle/>
        <a:p>
          <a:endParaRPr lang="it-IT"/>
        </a:p>
      </dgm:t>
    </dgm:pt>
    <dgm:pt modelId="{ADEABD94-1F46-460D-9183-1A587F13E9CD}" type="sibTrans" cxnId="{A5BA84D3-9F11-486D-A942-D2C70E716FBC}">
      <dgm:prSet/>
      <dgm:spPr/>
      <dgm:t>
        <a:bodyPr/>
        <a:lstStyle/>
        <a:p>
          <a:endParaRPr lang="it-IT"/>
        </a:p>
      </dgm:t>
    </dgm:pt>
    <dgm:pt modelId="{F9167F41-D6AE-4251-BCB7-747D91B37E10}" type="pres">
      <dgm:prSet presAssocID="{E971B356-E37F-49B3-8D2F-EAE65967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CF7F179-3D99-49A2-B222-AB3A9C36F381}" type="pres">
      <dgm:prSet presAssocID="{426B9C70-35CC-44A0-9C89-A7F78E5332A2}" presName="linNode" presStyleCnt="0"/>
      <dgm:spPr/>
      <dgm:t>
        <a:bodyPr/>
        <a:lstStyle/>
        <a:p>
          <a:endParaRPr lang="it-IT"/>
        </a:p>
      </dgm:t>
    </dgm:pt>
    <dgm:pt modelId="{0EEA874D-2426-4566-A2BF-31C7E3AB0F4C}" type="pres">
      <dgm:prSet presAssocID="{426B9C70-35CC-44A0-9C89-A7F78E5332A2}" presName="parentText" presStyleLbl="node1" presStyleIdx="0" presStyleCnt="8" custScaleX="277778" custLinFactNeighborX="-13417" custLinFactNeighborY="-3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45D2A4-C91C-4588-BE10-E59D0B9C400C}" type="pres">
      <dgm:prSet presAssocID="{A3145248-117D-44A9-9A87-DCC3F77F5FAA}" presName="sp" presStyleCnt="0"/>
      <dgm:spPr/>
      <dgm:t>
        <a:bodyPr/>
        <a:lstStyle/>
        <a:p>
          <a:endParaRPr lang="it-IT"/>
        </a:p>
      </dgm:t>
    </dgm:pt>
    <dgm:pt modelId="{926DDF01-E0E2-47F7-AA7E-586E8F0F0E03}" type="pres">
      <dgm:prSet presAssocID="{EB70B4B5-2F97-4F90-803E-32193DE186C8}" presName="linNode" presStyleCnt="0"/>
      <dgm:spPr/>
      <dgm:t>
        <a:bodyPr/>
        <a:lstStyle/>
        <a:p>
          <a:endParaRPr lang="it-IT"/>
        </a:p>
      </dgm:t>
    </dgm:pt>
    <dgm:pt modelId="{2F3DDDC6-D76D-4D2E-AF26-CD64BC0F8272}" type="pres">
      <dgm:prSet presAssocID="{EB70B4B5-2F97-4F90-803E-32193DE186C8}" presName="parentText" presStyleLbl="node1" presStyleIdx="1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25274B-EDCC-4454-96E3-90F0BE135283}" type="pres">
      <dgm:prSet presAssocID="{266AE95B-1534-4079-BF94-CCAC7B851BA0}" presName="sp" presStyleCnt="0"/>
      <dgm:spPr/>
      <dgm:t>
        <a:bodyPr/>
        <a:lstStyle/>
        <a:p>
          <a:endParaRPr lang="it-IT"/>
        </a:p>
      </dgm:t>
    </dgm:pt>
    <dgm:pt modelId="{716785E4-BC96-4F98-BD4F-928C168E3FB3}" type="pres">
      <dgm:prSet presAssocID="{BB55428B-134B-472E-8DCF-D9AE3248233A}" presName="linNode" presStyleCnt="0"/>
      <dgm:spPr/>
      <dgm:t>
        <a:bodyPr/>
        <a:lstStyle/>
        <a:p>
          <a:endParaRPr lang="it-IT"/>
        </a:p>
      </dgm:t>
    </dgm:pt>
    <dgm:pt modelId="{6F21BE61-EB5B-453C-BAB3-6A6633586DE3}" type="pres">
      <dgm:prSet presAssocID="{BB55428B-134B-472E-8DCF-D9AE3248233A}" presName="parentText" presStyleLbl="node1" presStyleIdx="2" presStyleCnt="8" custScaleX="277778" custScaleY="574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10BA25-FBAD-4879-B8E3-B22BA110D18F}" type="pres">
      <dgm:prSet presAssocID="{16B5AA3F-6F67-45A4-ACC1-E1C8CDB34FD7}" presName="sp" presStyleCnt="0"/>
      <dgm:spPr/>
      <dgm:t>
        <a:bodyPr/>
        <a:lstStyle/>
        <a:p>
          <a:endParaRPr lang="it-IT"/>
        </a:p>
      </dgm:t>
    </dgm:pt>
    <dgm:pt modelId="{40AA770A-91BB-4F01-A499-F149DD7F52FB}" type="pres">
      <dgm:prSet presAssocID="{9B3E5857-3383-4CC6-ABFD-8D4628AD0675}" presName="linNode" presStyleCnt="0"/>
      <dgm:spPr/>
      <dgm:t>
        <a:bodyPr/>
        <a:lstStyle/>
        <a:p>
          <a:endParaRPr lang="it-IT"/>
        </a:p>
      </dgm:t>
    </dgm:pt>
    <dgm:pt modelId="{B965F7FD-133A-44FC-9D34-226980685000}" type="pres">
      <dgm:prSet presAssocID="{9B3E5857-3383-4CC6-ABFD-8D4628AD0675}" presName="parentText" presStyleLbl="node1" presStyleIdx="3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FEBA48-CA64-48A1-96CC-0C3160EFB3DD}" type="pres">
      <dgm:prSet presAssocID="{2E613D31-15BB-4D98-AAED-3E0B8A14E06D}" presName="sp" presStyleCnt="0"/>
      <dgm:spPr/>
      <dgm:t>
        <a:bodyPr/>
        <a:lstStyle/>
        <a:p>
          <a:endParaRPr lang="it-IT"/>
        </a:p>
      </dgm:t>
    </dgm:pt>
    <dgm:pt modelId="{11049051-03A3-4DF9-B3CC-DB9B556F8324}" type="pres">
      <dgm:prSet presAssocID="{E1B8BD8E-7B99-4493-B515-45D668782033}" presName="linNode" presStyleCnt="0"/>
      <dgm:spPr/>
      <dgm:t>
        <a:bodyPr/>
        <a:lstStyle/>
        <a:p>
          <a:endParaRPr lang="it-IT"/>
        </a:p>
      </dgm:t>
    </dgm:pt>
    <dgm:pt modelId="{C477D139-E65B-474F-85BC-607E38EB9134}" type="pres">
      <dgm:prSet presAssocID="{E1B8BD8E-7B99-4493-B515-45D668782033}" presName="parentText" presStyleLbl="node1" presStyleIdx="4" presStyleCnt="8" custScaleX="277778" custScaleY="4281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E8A20D-EFF4-4A4B-A2C1-E027707F0753}" type="pres">
      <dgm:prSet presAssocID="{B03F9BDC-9E62-421D-9B09-6EA94982452C}" presName="sp" presStyleCnt="0"/>
      <dgm:spPr/>
      <dgm:t>
        <a:bodyPr/>
        <a:lstStyle/>
        <a:p>
          <a:endParaRPr lang="it-IT"/>
        </a:p>
      </dgm:t>
    </dgm:pt>
    <dgm:pt modelId="{AA683CA2-A93A-40F7-A685-7EFA7F328458}" type="pres">
      <dgm:prSet presAssocID="{E8959AB2-E4B5-4EAD-8C3F-86630B06073E}" presName="linNode" presStyleCnt="0"/>
      <dgm:spPr/>
      <dgm:t>
        <a:bodyPr/>
        <a:lstStyle/>
        <a:p>
          <a:endParaRPr lang="it-IT"/>
        </a:p>
      </dgm:t>
    </dgm:pt>
    <dgm:pt modelId="{764C019E-29B3-4637-92B3-2CF295540E19}" type="pres">
      <dgm:prSet presAssocID="{E8959AB2-E4B5-4EAD-8C3F-86630B06073E}" presName="parentText" presStyleLbl="node1" presStyleIdx="5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B7DA21-C029-41E7-BFEC-E0A0FC4C3E96}" type="pres">
      <dgm:prSet presAssocID="{A2279D90-8F77-49A5-A3C2-C02A448C4B7D}" presName="sp" presStyleCnt="0"/>
      <dgm:spPr/>
      <dgm:t>
        <a:bodyPr/>
        <a:lstStyle/>
        <a:p>
          <a:endParaRPr lang="it-IT"/>
        </a:p>
      </dgm:t>
    </dgm:pt>
    <dgm:pt modelId="{F6361CF6-BEE2-4F41-8338-10A1674D5AC4}" type="pres">
      <dgm:prSet presAssocID="{671FCC86-983B-4C20-A320-C350F6B04632}" presName="linNode" presStyleCnt="0"/>
      <dgm:spPr/>
      <dgm:t>
        <a:bodyPr/>
        <a:lstStyle/>
        <a:p>
          <a:endParaRPr lang="it-IT"/>
        </a:p>
      </dgm:t>
    </dgm:pt>
    <dgm:pt modelId="{920123B2-DA33-4CB7-A5B1-2EFAE86B8334}" type="pres">
      <dgm:prSet presAssocID="{671FCC86-983B-4C20-A320-C350F6B04632}" presName="parentText" presStyleLbl="node1" presStyleIdx="6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21E49F-37BF-4FCD-9F9B-28FC19D3B3C1}" type="pres">
      <dgm:prSet presAssocID="{BEA4E389-597E-4E2D-9587-0A059B17E8E7}" presName="sp" presStyleCnt="0"/>
      <dgm:spPr/>
      <dgm:t>
        <a:bodyPr/>
        <a:lstStyle/>
        <a:p>
          <a:endParaRPr lang="it-IT"/>
        </a:p>
      </dgm:t>
    </dgm:pt>
    <dgm:pt modelId="{FEAEDBD9-4097-4E0B-8D35-7923806A8741}" type="pres">
      <dgm:prSet presAssocID="{8F8B287D-3845-4635-9FC9-232A64D76226}" presName="linNode" presStyleCnt="0"/>
      <dgm:spPr/>
      <dgm:t>
        <a:bodyPr/>
        <a:lstStyle/>
        <a:p>
          <a:endParaRPr lang="it-IT"/>
        </a:p>
      </dgm:t>
    </dgm:pt>
    <dgm:pt modelId="{A2482272-245F-48A2-97CC-BB407D32D5D5}" type="pres">
      <dgm:prSet presAssocID="{8F8B287D-3845-4635-9FC9-232A64D76226}" presName="parentText" presStyleLbl="node1" presStyleIdx="7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18A145B-E223-4740-968A-99F72352445F}" srcId="{E971B356-E37F-49B3-8D2F-EAE65967BD62}" destId="{E1B8BD8E-7B99-4493-B515-45D668782033}" srcOrd="4" destOrd="0" parTransId="{CD8D6A7D-4788-4D83-98E6-F9B63E30E9F3}" sibTransId="{B03F9BDC-9E62-421D-9B09-6EA94982452C}"/>
    <dgm:cxn modelId="{CDEE5E1B-B6FF-4FFA-9B49-E020F908351B}" type="presOf" srcId="{9B3E5857-3383-4CC6-ABFD-8D4628AD0675}" destId="{B965F7FD-133A-44FC-9D34-226980685000}" srcOrd="0" destOrd="0" presId="urn:microsoft.com/office/officeart/2005/8/layout/vList5"/>
    <dgm:cxn modelId="{153DD811-84EC-41F6-B191-26E0B4240AFF}" type="presOf" srcId="{671FCC86-983B-4C20-A320-C350F6B04632}" destId="{920123B2-DA33-4CB7-A5B1-2EFAE86B8334}" srcOrd="0" destOrd="0" presId="urn:microsoft.com/office/officeart/2005/8/layout/vList5"/>
    <dgm:cxn modelId="{744C0C69-3168-44CB-B1D9-196B26F65810}" srcId="{E971B356-E37F-49B3-8D2F-EAE65967BD62}" destId="{671FCC86-983B-4C20-A320-C350F6B04632}" srcOrd="6" destOrd="0" parTransId="{F51963E3-681C-447D-BD80-B59B350C9EBC}" sibTransId="{BEA4E389-597E-4E2D-9587-0A059B17E8E7}"/>
    <dgm:cxn modelId="{DB867C18-C495-4EA7-903F-0A04E83882FC}" type="presOf" srcId="{426B9C70-35CC-44A0-9C89-A7F78E5332A2}" destId="{0EEA874D-2426-4566-A2BF-31C7E3AB0F4C}" srcOrd="0" destOrd="0" presId="urn:microsoft.com/office/officeart/2005/8/layout/vList5"/>
    <dgm:cxn modelId="{331B98B2-5C38-4A0D-9893-E98E86015FC3}" type="presOf" srcId="{E8959AB2-E4B5-4EAD-8C3F-86630B06073E}" destId="{764C019E-29B3-4637-92B3-2CF295540E19}" srcOrd="0" destOrd="0" presId="urn:microsoft.com/office/officeart/2005/8/layout/vList5"/>
    <dgm:cxn modelId="{B5A57FD2-0368-4DE1-B9BE-45FBE38A4F3D}" type="presOf" srcId="{8F8B287D-3845-4635-9FC9-232A64D76226}" destId="{A2482272-245F-48A2-97CC-BB407D32D5D5}" srcOrd="0" destOrd="0" presId="urn:microsoft.com/office/officeart/2005/8/layout/vList5"/>
    <dgm:cxn modelId="{DDCEB376-1740-4CFC-A65A-75818D81C34A}" type="presOf" srcId="{E1B8BD8E-7B99-4493-B515-45D668782033}" destId="{C477D139-E65B-474F-85BC-607E38EB9134}" srcOrd="0" destOrd="0" presId="urn:microsoft.com/office/officeart/2005/8/layout/vList5"/>
    <dgm:cxn modelId="{72C807B2-9FF3-4847-BBB7-91CF23BFCCB4}" type="presOf" srcId="{BB55428B-134B-472E-8DCF-D9AE3248233A}" destId="{6F21BE61-EB5B-453C-BAB3-6A6633586DE3}" srcOrd="0" destOrd="0" presId="urn:microsoft.com/office/officeart/2005/8/layout/vList5"/>
    <dgm:cxn modelId="{A5BA84D3-9F11-486D-A942-D2C70E716FBC}" srcId="{E971B356-E37F-49B3-8D2F-EAE65967BD62}" destId="{8F8B287D-3845-4635-9FC9-232A64D76226}" srcOrd="7" destOrd="0" parTransId="{ED7C3A1D-6231-4F87-8EA6-71FE02968D3B}" sibTransId="{ADEABD94-1F46-460D-9183-1A587F13E9CD}"/>
    <dgm:cxn modelId="{729249CF-5505-42F9-9B52-5CDC9B46CF9F}" srcId="{E971B356-E37F-49B3-8D2F-EAE65967BD62}" destId="{426B9C70-35CC-44A0-9C89-A7F78E5332A2}" srcOrd="0" destOrd="0" parTransId="{73198FB2-DF75-410E-BD41-D272C5118AF3}" sibTransId="{A3145248-117D-44A9-9A87-DCC3F77F5FAA}"/>
    <dgm:cxn modelId="{F8E8DE98-064A-4360-A609-CCE3FAEBA82B}" srcId="{E971B356-E37F-49B3-8D2F-EAE65967BD62}" destId="{9B3E5857-3383-4CC6-ABFD-8D4628AD0675}" srcOrd="3" destOrd="0" parTransId="{BAB52B2A-3522-4883-BBA9-068EAA84DD64}" sibTransId="{2E613D31-15BB-4D98-AAED-3E0B8A14E06D}"/>
    <dgm:cxn modelId="{8FF4FDF3-C82D-4AC8-8A1A-8ACE59C21D7E}" srcId="{E971B356-E37F-49B3-8D2F-EAE65967BD62}" destId="{E8959AB2-E4B5-4EAD-8C3F-86630B06073E}" srcOrd="5" destOrd="0" parTransId="{6CF873C6-B091-4A10-8EF8-9C72AFF9985A}" sibTransId="{A2279D90-8F77-49A5-A3C2-C02A448C4B7D}"/>
    <dgm:cxn modelId="{F421DEF0-DDBB-408A-A87D-E9E4F224E319}" type="presOf" srcId="{E971B356-E37F-49B3-8D2F-EAE65967BD62}" destId="{F9167F41-D6AE-4251-BCB7-747D91B37E10}" srcOrd="0" destOrd="0" presId="urn:microsoft.com/office/officeart/2005/8/layout/vList5"/>
    <dgm:cxn modelId="{CB65F0C1-8720-4622-8E9C-A439E5171DBA}" srcId="{E971B356-E37F-49B3-8D2F-EAE65967BD62}" destId="{EB70B4B5-2F97-4F90-803E-32193DE186C8}" srcOrd="1" destOrd="0" parTransId="{D4F6544A-8942-40C8-B7B6-4E2A6F8FEDF1}" sibTransId="{266AE95B-1534-4079-BF94-CCAC7B851BA0}"/>
    <dgm:cxn modelId="{A2260613-80D5-4A82-9686-94C184B6E5C9}" type="presOf" srcId="{EB70B4B5-2F97-4F90-803E-32193DE186C8}" destId="{2F3DDDC6-D76D-4D2E-AF26-CD64BC0F8272}" srcOrd="0" destOrd="0" presId="urn:microsoft.com/office/officeart/2005/8/layout/vList5"/>
    <dgm:cxn modelId="{F0219913-67F4-4FA6-BD4D-D6529218C680}" srcId="{E971B356-E37F-49B3-8D2F-EAE65967BD62}" destId="{BB55428B-134B-472E-8DCF-D9AE3248233A}" srcOrd="2" destOrd="0" parTransId="{5DDAFB87-2F94-42D9-AD7B-478D3A0F9F02}" sibTransId="{16B5AA3F-6F67-45A4-ACC1-E1C8CDB34FD7}"/>
    <dgm:cxn modelId="{EB18711E-5FFC-4826-A080-F9D6661E62D8}" type="presParOf" srcId="{F9167F41-D6AE-4251-BCB7-747D91B37E10}" destId="{2CF7F179-3D99-49A2-B222-AB3A9C36F381}" srcOrd="0" destOrd="0" presId="urn:microsoft.com/office/officeart/2005/8/layout/vList5"/>
    <dgm:cxn modelId="{2A0012D4-C50A-4BF0-90CC-6246B795AADD}" type="presParOf" srcId="{2CF7F179-3D99-49A2-B222-AB3A9C36F381}" destId="{0EEA874D-2426-4566-A2BF-31C7E3AB0F4C}" srcOrd="0" destOrd="0" presId="urn:microsoft.com/office/officeart/2005/8/layout/vList5"/>
    <dgm:cxn modelId="{083C8800-3713-40EE-9D5D-1F6B8B92A7E5}" type="presParOf" srcId="{F9167F41-D6AE-4251-BCB7-747D91B37E10}" destId="{1045D2A4-C91C-4588-BE10-E59D0B9C400C}" srcOrd="1" destOrd="0" presId="urn:microsoft.com/office/officeart/2005/8/layout/vList5"/>
    <dgm:cxn modelId="{22B18409-9F05-4259-A82E-4E3B9D6C3D05}" type="presParOf" srcId="{F9167F41-D6AE-4251-BCB7-747D91B37E10}" destId="{926DDF01-E0E2-47F7-AA7E-586E8F0F0E03}" srcOrd="2" destOrd="0" presId="urn:microsoft.com/office/officeart/2005/8/layout/vList5"/>
    <dgm:cxn modelId="{AC46D331-B3C1-49AC-B5D5-03A408AD3F55}" type="presParOf" srcId="{926DDF01-E0E2-47F7-AA7E-586E8F0F0E03}" destId="{2F3DDDC6-D76D-4D2E-AF26-CD64BC0F8272}" srcOrd="0" destOrd="0" presId="urn:microsoft.com/office/officeart/2005/8/layout/vList5"/>
    <dgm:cxn modelId="{DB224438-311B-4CB0-ADE7-0CB8AF8BBF5C}" type="presParOf" srcId="{F9167F41-D6AE-4251-BCB7-747D91B37E10}" destId="{5F25274B-EDCC-4454-96E3-90F0BE135283}" srcOrd="3" destOrd="0" presId="urn:microsoft.com/office/officeart/2005/8/layout/vList5"/>
    <dgm:cxn modelId="{120FFD04-3FC7-44EF-B775-5E39D19C83D4}" type="presParOf" srcId="{F9167F41-D6AE-4251-BCB7-747D91B37E10}" destId="{716785E4-BC96-4F98-BD4F-928C168E3FB3}" srcOrd="4" destOrd="0" presId="urn:microsoft.com/office/officeart/2005/8/layout/vList5"/>
    <dgm:cxn modelId="{8C6321A2-8759-4149-9FA9-D7B966E162A1}" type="presParOf" srcId="{716785E4-BC96-4F98-BD4F-928C168E3FB3}" destId="{6F21BE61-EB5B-453C-BAB3-6A6633586DE3}" srcOrd="0" destOrd="0" presId="urn:microsoft.com/office/officeart/2005/8/layout/vList5"/>
    <dgm:cxn modelId="{A0A33045-9051-4838-AF7A-F7B5CDD44043}" type="presParOf" srcId="{F9167F41-D6AE-4251-BCB7-747D91B37E10}" destId="{1410BA25-FBAD-4879-B8E3-B22BA110D18F}" srcOrd="5" destOrd="0" presId="urn:microsoft.com/office/officeart/2005/8/layout/vList5"/>
    <dgm:cxn modelId="{B385EDAE-7AD3-404D-B02B-FE5F024A65D6}" type="presParOf" srcId="{F9167F41-D6AE-4251-BCB7-747D91B37E10}" destId="{40AA770A-91BB-4F01-A499-F149DD7F52FB}" srcOrd="6" destOrd="0" presId="urn:microsoft.com/office/officeart/2005/8/layout/vList5"/>
    <dgm:cxn modelId="{485BED26-8F64-44D3-9F96-70E78A6F3EB5}" type="presParOf" srcId="{40AA770A-91BB-4F01-A499-F149DD7F52FB}" destId="{B965F7FD-133A-44FC-9D34-226980685000}" srcOrd="0" destOrd="0" presId="urn:microsoft.com/office/officeart/2005/8/layout/vList5"/>
    <dgm:cxn modelId="{0A8173F3-022C-44C3-BE52-B52F227FF285}" type="presParOf" srcId="{F9167F41-D6AE-4251-BCB7-747D91B37E10}" destId="{2EFEBA48-CA64-48A1-96CC-0C3160EFB3DD}" srcOrd="7" destOrd="0" presId="urn:microsoft.com/office/officeart/2005/8/layout/vList5"/>
    <dgm:cxn modelId="{130CCF71-40E8-4C9D-BCDB-5193B9B67BDF}" type="presParOf" srcId="{F9167F41-D6AE-4251-BCB7-747D91B37E10}" destId="{11049051-03A3-4DF9-B3CC-DB9B556F8324}" srcOrd="8" destOrd="0" presId="urn:microsoft.com/office/officeart/2005/8/layout/vList5"/>
    <dgm:cxn modelId="{D7C8FDE3-2959-4C1D-A39D-A6DA1962B08D}" type="presParOf" srcId="{11049051-03A3-4DF9-B3CC-DB9B556F8324}" destId="{C477D139-E65B-474F-85BC-607E38EB9134}" srcOrd="0" destOrd="0" presId="urn:microsoft.com/office/officeart/2005/8/layout/vList5"/>
    <dgm:cxn modelId="{F30F8EC4-F30E-4654-A586-C1173A118DEB}" type="presParOf" srcId="{F9167F41-D6AE-4251-BCB7-747D91B37E10}" destId="{9EE8A20D-EFF4-4A4B-A2C1-E027707F0753}" srcOrd="9" destOrd="0" presId="urn:microsoft.com/office/officeart/2005/8/layout/vList5"/>
    <dgm:cxn modelId="{35601CE5-3209-4142-9A4D-152FE38BE88D}" type="presParOf" srcId="{F9167F41-D6AE-4251-BCB7-747D91B37E10}" destId="{AA683CA2-A93A-40F7-A685-7EFA7F328458}" srcOrd="10" destOrd="0" presId="urn:microsoft.com/office/officeart/2005/8/layout/vList5"/>
    <dgm:cxn modelId="{58701179-6C5A-4012-83B1-92E0C303F0D8}" type="presParOf" srcId="{AA683CA2-A93A-40F7-A685-7EFA7F328458}" destId="{764C019E-29B3-4637-92B3-2CF295540E19}" srcOrd="0" destOrd="0" presId="urn:microsoft.com/office/officeart/2005/8/layout/vList5"/>
    <dgm:cxn modelId="{3B6BCEA9-E59A-438C-B86D-BA194DD186BE}" type="presParOf" srcId="{F9167F41-D6AE-4251-BCB7-747D91B37E10}" destId="{0CB7DA21-C029-41E7-BFEC-E0A0FC4C3E96}" srcOrd="11" destOrd="0" presId="urn:microsoft.com/office/officeart/2005/8/layout/vList5"/>
    <dgm:cxn modelId="{5A35725C-DB4A-4E85-9C85-A784FF6590D5}" type="presParOf" srcId="{F9167F41-D6AE-4251-BCB7-747D91B37E10}" destId="{F6361CF6-BEE2-4F41-8338-10A1674D5AC4}" srcOrd="12" destOrd="0" presId="urn:microsoft.com/office/officeart/2005/8/layout/vList5"/>
    <dgm:cxn modelId="{22EBFD9E-EB88-4353-BF07-98D9629ADBCF}" type="presParOf" srcId="{F6361CF6-BEE2-4F41-8338-10A1674D5AC4}" destId="{920123B2-DA33-4CB7-A5B1-2EFAE86B8334}" srcOrd="0" destOrd="0" presId="urn:microsoft.com/office/officeart/2005/8/layout/vList5"/>
    <dgm:cxn modelId="{19688132-D365-4AC3-88FB-D5309652907C}" type="presParOf" srcId="{F9167F41-D6AE-4251-BCB7-747D91B37E10}" destId="{1B21E49F-37BF-4FCD-9F9B-28FC19D3B3C1}" srcOrd="13" destOrd="0" presId="urn:microsoft.com/office/officeart/2005/8/layout/vList5"/>
    <dgm:cxn modelId="{F06019EE-8AE1-41AA-9916-AE71FD021601}" type="presParOf" srcId="{F9167F41-D6AE-4251-BCB7-747D91B37E10}" destId="{FEAEDBD9-4097-4E0B-8D35-7923806A8741}" srcOrd="14" destOrd="0" presId="urn:microsoft.com/office/officeart/2005/8/layout/vList5"/>
    <dgm:cxn modelId="{BE12D7B1-B284-473C-BC39-A8DF91EC5173}" type="presParOf" srcId="{FEAEDBD9-4097-4E0B-8D35-7923806A8741}" destId="{A2482272-245F-48A2-97CC-BB407D32D5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838A34-A037-4844-BB00-C626D21D553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266E3543-A9C5-455F-BF84-0CED404DD66C}">
      <dgm:prSet custT="1"/>
      <dgm:spPr/>
      <dgm:t>
        <a:bodyPr/>
        <a:lstStyle/>
        <a:p>
          <a:pPr algn="just" rtl="0"/>
          <a:r>
            <a:rPr lang="it-IT" sz="2000" b="1" dirty="0" smtClean="0">
              <a:solidFill>
                <a:schemeClr val="tx1"/>
              </a:solidFill>
            </a:rPr>
            <a:t>Consentire alle parti</a:t>
          </a:r>
          <a:r>
            <a:rPr lang="it-IT" sz="2000" dirty="0" smtClean="0">
              <a:solidFill>
                <a:schemeClr val="tx1"/>
              </a:solidFill>
            </a:rPr>
            <a:t>, entro un periodo di tempo ragionevole, di esprimere la loro opinione, di ottenere dall'organismo ADR le argomentazioni, le prove, i documenti e i fatti presentati dall'altra parte, le eventuali dichiarazioni rilasciate e opinioni espresse da esperti e di poter esprimere osservazioni in merito</a:t>
          </a:r>
          <a:endParaRPr lang="it-IT" sz="2000" dirty="0">
            <a:solidFill>
              <a:schemeClr val="tx1"/>
            </a:solidFill>
          </a:endParaRPr>
        </a:p>
      </dgm:t>
    </dgm:pt>
    <dgm:pt modelId="{304FBC9E-262A-4818-912F-3F935C21DD4F}" type="parTrans" cxnId="{909079DD-3D5D-4610-A455-498C1AE0AB2E}">
      <dgm:prSet/>
      <dgm:spPr/>
      <dgm:t>
        <a:bodyPr/>
        <a:lstStyle/>
        <a:p>
          <a:endParaRPr lang="it-IT"/>
        </a:p>
      </dgm:t>
    </dgm:pt>
    <dgm:pt modelId="{231A04AD-D21A-4B9B-9463-6FC1C36C9393}" type="sibTrans" cxnId="{909079DD-3D5D-4610-A455-498C1AE0AB2E}">
      <dgm:prSet/>
      <dgm:spPr/>
      <dgm:t>
        <a:bodyPr/>
        <a:lstStyle/>
        <a:p>
          <a:endParaRPr lang="it-IT"/>
        </a:p>
      </dgm:t>
    </dgm:pt>
    <dgm:pt modelId="{32E9DE57-AF77-4D87-85FB-B3BD56D93F3A}">
      <dgm:prSet custT="1"/>
      <dgm:spPr/>
      <dgm:t>
        <a:bodyPr/>
        <a:lstStyle/>
        <a:p>
          <a:pPr algn="just" rtl="0"/>
          <a:r>
            <a:rPr lang="it-IT" sz="2000" b="1" dirty="0" smtClean="0">
              <a:solidFill>
                <a:schemeClr val="tx1"/>
              </a:solidFill>
            </a:rPr>
            <a:t>Informare </a:t>
          </a:r>
          <a:r>
            <a:rPr lang="it-IT" sz="2000" dirty="0" smtClean="0">
              <a:solidFill>
                <a:schemeClr val="tx1"/>
              </a:solidFill>
            </a:rPr>
            <a:t>le parti del non obbligo a ricorrere a un avvocato o consulente legale </a:t>
          </a:r>
          <a:r>
            <a:rPr lang="it-IT" sz="2000" b="1" dirty="0" smtClean="0">
              <a:solidFill>
                <a:schemeClr val="tx1"/>
              </a:solidFill>
            </a:rPr>
            <a:t>e della possibilità </a:t>
          </a:r>
          <a:r>
            <a:rPr lang="it-IT" sz="2000" dirty="0" smtClean="0">
              <a:solidFill>
                <a:schemeClr val="tx1"/>
              </a:solidFill>
            </a:rPr>
            <a:t>di chiedere un parere indipendente o essere rappresentate o assistite da terzi in qualsiasi fase della procedura</a:t>
          </a:r>
          <a:endParaRPr lang="it-IT" sz="2000" dirty="0">
            <a:solidFill>
              <a:schemeClr val="tx1"/>
            </a:solidFill>
          </a:endParaRPr>
        </a:p>
      </dgm:t>
    </dgm:pt>
    <dgm:pt modelId="{538DEBBC-3912-401D-907D-927DD76BACE2}" type="parTrans" cxnId="{BB464746-E517-4968-8911-2CFBB4CB3F72}">
      <dgm:prSet/>
      <dgm:spPr/>
      <dgm:t>
        <a:bodyPr/>
        <a:lstStyle/>
        <a:p>
          <a:endParaRPr lang="it-IT"/>
        </a:p>
      </dgm:t>
    </dgm:pt>
    <dgm:pt modelId="{83F9D458-0A6F-4613-9FA6-B5B836240782}" type="sibTrans" cxnId="{BB464746-E517-4968-8911-2CFBB4CB3F72}">
      <dgm:prSet/>
      <dgm:spPr/>
      <dgm:t>
        <a:bodyPr/>
        <a:lstStyle/>
        <a:p>
          <a:endParaRPr lang="it-IT"/>
        </a:p>
      </dgm:t>
    </dgm:pt>
    <dgm:pt modelId="{296F7253-A090-4586-8FA7-88361E3C14AC}">
      <dgm:prSet custT="1"/>
      <dgm:spPr/>
      <dgm:t>
        <a:bodyPr/>
        <a:lstStyle/>
        <a:p>
          <a:pPr algn="just" rtl="0"/>
          <a:r>
            <a:rPr lang="it-IT" sz="2000" b="1" u="sng" dirty="0" smtClean="0">
              <a:solidFill>
                <a:schemeClr val="tx1"/>
              </a:solidFill>
            </a:rPr>
            <a:t>Garantire </a:t>
          </a:r>
          <a:r>
            <a:rPr lang="it-IT" sz="2000" u="sng" dirty="0" smtClean="0">
              <a:solidFill>
                <a:schemeClr val="tx1"/>
              </a:solidFill>
            </a:rPr>
            <a:t>alle parti la notifica dell'esito della procedura ADR </a:t>
          </a:r>
          <a:r>
            <a:rPr lang="it-IT" sz="2000" b="1" u="sng" dirty="0" smtClean="0">
              <a:solidFill>
                <a:schemeClr val="tx1"/>
              </a:solidFill>
            </a:rPr>
            <a:t>per iscritto </a:t>
          </a:r>
          <a:r>
            <a:rPr lang="it-IT" sz="2000" u="sng" dirty="0" smtClean="0">
              <a:solidFill>
                <a:schemeClr val="tx1"/>
              </a:solidFill>
            </a:rPr>
            <a:t>o su un </a:t>
          </a:r>
          <a:r>
            <a:rPr lang="it-IT" sz="2000" b="1" u="sng" dirty="0" smtClean="0">
              <a:solidFill>
                <a:schemeClr val="tx1"/>
              </a:solidFill>
            </a:rPr>
            <a:t>supporto durevole</a:t>
          </a:r>
          <a:r>
            <a:rPr lang="it-IT" sz="2000" u="sng" dirty="0" smtClean="0">
              <a:solidFill>
                <a:schemeClr val="tx1"/>
              </a:solidFill>
            </a:rPr>
            <a:t>, comunicando i </a:t>
          </a:r>
          <a:r>
            <a:rPr lang="it-IT" sz="2000" b="1" u="sng" dirty="0" smtClean="0">
              <a:solidFill>
                <a:schemeClr val="tx1"/>
              </a:solidFill>
            </a:rPr>
            <a:t>motivi </a:t>
          </a:r>
          <a:r>
            <a:rPr lang="it-IT" sz="2000" u="sng" dirty="0" smtClean="0">
              <a:solidFill>
                <a:schemeClr val="tx1"/>
              </a:solidFill>
            </a:rPr>
            <a:t>sui quali è fondato</a:t>
          </a:r>
          <a:endParaRPr lang="it-IT" sz="2000" u="sng" dirty="0">
            <a:solidFill>
              <a:schemeClr val="tx1"/>
            </a:solidFill>
          </a:endParaRPr>
        </a:p>
      </dgm:t>
    </dgm:pt>
    <dgm:pt modelId="{801BC08B-5223-4BAC-AFFE-63BD1C72EC3E}" type="parTrans" cxnId="{73764000-E0A6-43D0-BD69-9B2A7FD2A6B6}">
      <dgm:prSet/>
      <dgm:spPr/>
      <dgm:t>
        <a:bodyPr/>
        <a:lstStyle/>
        <a:p>
          <a:endParaRPr lang="it-IT"/>
        </a:p>
      </dgm:t>
    </dgm:pt>
    <dgm:pt modelId="{CAC690B0-C36F-45FE-AAE2-26D37B0A0634}" type="sibTrans" cxnId="{73764000-E0A6-43D0-BD69-9B2A7FD2A6B6}">
      <dgm:prSet/>
      <dgm:spPr/>
      <dgm:t>
        <a:bodyPr/>
        <a:lstStyle/>
        <a:p>
          <a:endParaRPr lang="it-IT"/>
        </a:p>
      </dgm:t>
    </dgm:pt>
    <dgm:pt modelId="{BD4ED25B-E413-4686-B5D0-0B7BCAB08775}" type="pres">
      <dgm:prSet presAssocID="{6A838A34-A037-4844-BB00-C626D21D5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D910397-A45B-47C4-8294-3CBD1C085E79}" type="pres">
      <dgm:prSet presAssocID="{266E3543-A9C5-455F-BF84-0CED404DD6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431DF1-11D1-4EEB-9336-29956B5D425B}" type="pres">
      <dgm:prSet presAssocID="{231A04AD-D21A-4B9B-9463-6FC1C36C9393}" presName="spacer" presStyleCnt="0"/>
      <dgm:spPr/>
      <dgm:t>
        <a:bodyPr/>
        <a:lstStyle/>
        <a:p>
          <a:endParaRPr lang="it-IT"/>
        </a:p>
      </dgm:t>
    </dgm:pt>
    <dgm:pt modelId="{D19A0D14-4F3F-45D5-A31C-72DC3A55E987}" type="pres">
      <dgm:prSet presAssocID="{32E9DE57-AF77-4D87-85FB-B3BD56D93F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35486C-87F8-425C-A5EA-FFA6E1CBBF23}" type="pres">
      <dgm:prSet presAssocID="{83F9D458-0A6F-4613-9FA6-B5B836240782}" presName="spacer" presStyleCnt="0"/>
      <dgm:spPr/>
      <dgm:t>
        <a:bodyPr/>
        <a:lstStyle/>
        <a:p>
          <a:endParaRPr lang="it-IT"/>
        </a:p>
      </dgm:t>
    </dgm:pt>
    <dgm:pt modelId="{78F27209-63D2-4C34-A25E-858978F7583A}" type="pres">
      <dgm:prSet presAssocID="{296F7253-A090-4586-8FA7-88361E3C14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EC24397-D139-4D91-BD6D-BFDE69C5A2EF}" type="presOf" srcId="{296F7253-A090-4586-8FA7-88361E3C14AC}" destId="{78F27209-63D2-4C34-A25E-858978F7583A}" srcOrd="0" destOrd="0" presId="urn:microsoft.com/office/officeart/2005/8/layout/vList2"/>
    <dgm:cxn modelId="{3470E05E-F8F5-4AD6-9529-DD1D3CADF263}" type="presOf" srcId="{266E3543-A9C5-455F-BF84-0CED404DD66C}" destId="{6D910397-A45B-47C4-8294-3CBD1C085E79}" srcOrd="0" destOrd="0" presId="urn:microsoft.com/office/officeart/2005/8/layout/vList2"/>
    <dgm:cxn modelId="{BB464746-E517-4968-8911-2CFBB4CB3F72}" srcId="{6A838A34-A037-4844-BB00-C626D21D553B}" destId="{32E9DE57-AF77-4D87-85FB-B3BD56D93F3A}" srcOrd="1" destOrd="0" parTransId="{538DEBBC-3912-401D-907D-927DD76BACE2}" sibTransId="{83F9D458-0A6F-4613-9FA6-B5B836240782}"/>
    <dgm:cxn modelId="{06CFC2E3-9103-4DD9-AE18-3A7786200605}" type="presOf" srcId="{32E9DE57-AF77-4D87-85FB-B3BD56D93F3A}" destId="{D19A0D14-4F3F-45D5-A31C-72DC3A55E987}" srcOrd="0" destOrd="0" presId="urn:microsoft.com/office/officeart/2005/8/layout/vList2"/>
    <dgm:cxn modelId="{73764000-E0A6-43D0-BD69-9B2A7FD2A6B6}" srcId="{6A838A34-A037-4844-BB00-C626D21D553B}" destId="{296F7253-A090-4586-8FA7-88361E3C14AC}" srcOrd="2" destOrd="0" parTransId="{801BC08B-5223-4BAC-AFFE-63BD1C72EC3E}" sibTransId="{CAC690B0-C36F-45FE-AAE2-26D37B0A0634}"/>
    <dgm:cxn modelId="{AC46F2F5-D71B-41F4-B085-5406D906383F}" type="presOf" srcId="{6A838A34-A037-4844-BB00-C626D21D553B}" destId="{BD4ED25B-E413-4686-B5D0-0B7BCAB08775}" srcOrd="0" destOrd="0" presId="urn:microsoft.com/office/officeart/2005/8/layout/vList2"/>
    <dgm:cxn modelId="{909079DD-3D5D-4610-A455-498C1AE0AB2E}" srcId="{6A838A34-A037-4844-BB00-C626D21D553B}" destId="{266E3543-A9C5-455F-BF84-0CED404DD66C}" srcOrd="0" destOrd="0" parTransId="{304FBC9E-262A-4818-912F-3F935C21DD4F}" sibTransId="{231A04AD-D21A-4B9B-9463-6FC1C36C9393}"/>
    <dgm:cxn modelId="{2DE4E5D9-BA00-4636-AF2A-2CD2B8C9C2A1}" type="presParOf" srcId="{BD4ED25B-E413-4686-B5D0-0B7BCAB08775}" destId="{6D910397-A45B-47C4-8294-3CBD1C085E79}" srcOrd="0" destOrd="0" presId="urn:microsoft.com/office/officeart/2005/8/layout/vList2"/>
    <dgm:cxn modelId="{DA776CB2-3ACD-4111-8A1F-150D21A0DA9F}" type="presParOf" srcId="{BD4ED25B-E413-4686-B5D0-0B7BCAB08775}" destId="{44431DF1-11D1-4EEB-9336-29956B5D425B}" srcOrd="1" destOrd="0" presId="urn:microsoft.com/office/officeart/2005/8/layout/vList2"/>
    <dgm:cxn modelId="{718C6A53-E0D6-4621-B876-64F84B04B9B3}" type="presParOf" srcId="{BD4ED25B-E413-4686-B5D0-0B7BCAB08775}" destId="{D19A0D14-4F3F-45D5-A31C-72DC3A55E987}" srcOrd="2" destOrd="0" presId="urn:microsoft.com/office/officeart/2005/8/layout/vList2"/>
    <dgm:cxn modelId="{B27C4A95-A3A1-4EED-82AE-E82BB5ACDB60}" type="presParOf" srcId="{BD4ED25B-E413-4686-B5D0-0B7BCAB08775}" destId="{2335486C-87F8-425C-A5EA-FFA6E1CBBF23}" srcOrd="3" destOrd="0" presId="urn:microsoft.com/office/officeart/2005/8/layout/vList2"/>
    <dgm:cxn modelId="{BC9DD1CC-D417-4924-B25D-2585F6AC4B8A}" type="presParOf" srcId="{BD4ED25B-E413-4686-B5D0-0B7BCAB08775}" destId="{78F27209-63D2-4C34-A25E-858978F758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9B40E0-C6E7-4D31-B850-03E0ED8E7D5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482C0BD-1B93-4F9B-B6A4-922755C75BC6}">
      <dgm:prSet custT="1"/>
      <dgm:spPr/>
      <dgm:t>
        <a:bodyPr/>
        <a:lstStyle/>
        <a:p>
          <a:pPr algn="just" rtl="0"/>
          <a:r>
            <a:rPr lang="it-IT" sz="2000" dirty="0" smtClean="0"/>
            <a:t>Se, conformemente alle proprie norme procedurali, un organismo ADR </a:t>
          </a:r>
          <a:r>
            <a:rPr lang="it-IT" sz="2000" b="1" dirty="0" smtClean="0"/>
            <a:t>non sia in grado di prendere in considerazione </a:t>
          </a:r>
          <a:r>
            <a:rPr lang="it-IT" sz="2000" dirty="0" smtClean="0"/>
            <a:t>una controversia, deve fornire ad </a:t>
          </a:r>
          <a:r>
            <a:rPr lang="it-IT" sz="2000" b="1" dirty="0" smtClean="0"/>
            <a:t>entrambe</a:t>
          </a:r>
          <a:r>
            <a:rPr lang="it-IT" sz="2000" dirty="0" smtClean="0"/>
            <a:t> le parti una </a:t>
          </a:r>
          <a:r>
            <a:rPr lang="it-IT" sz="2000" b="1" dirty="0" smtClean="0"/>
            <a:t>spiegazione motivata</a:t>
          </a:r>
          <a:r>
            <a:rPr lang="it-IT" sz="2000" dirty="0" smtClean="0"/>
            <a:t> </a:t>
          </a:r>
          <a:r>
            <a:rPr lang="it-IT" sz="2000" b="1" u="sng" dirty="0" smtClean="0"/>
            <a:t>entro tre settimane </a:t>
          </a:r>
          <a:r>
            <a:rPr lang="it-IT" sz="2000" dirty="0" smtClean="0"/>
            <a:t>dal ricevimento del fascicolo del reclamo</a:t>
          </a:r>
          <a:endParaRPr lang="it-IT" sz="2000" dirty="0"/>
        </a:p>
      </dgm:t>
    </dgm:pt>
    <dgm:pt modelId="{FFC0198F-53BB-49B1-949D-1E06CA0C15A8}" type="parTrans" cxnId="{8E947E0F-257F-4B27-882F-8D4739CDF8C4}">
      <dgm:prSet/>
      <dgm:spPr/>
      <dgm:t>
        <a:bodyPr/>
        <a:lstStyle/>
        <a:p>
          <a:endParaRPr lang="it-IT"/>
        </a:p>
      </dgm:t>
    </dgm:pt>
    <dgm:pt modelId="{3B5F65DC-DD83-461B-AF52-E8AE85EC23C8}" type="sibTrans" cxnId="{8E947E0F-257F-4B27-882F-8D4739CDF8C4}">
      <dgm:prSet/>
      <dgm:spPr/>
      <dgm:t>
        <a:bodyPr/>
        <a:lstStyle/>
        <a:p>
          <a:endParaRPr lang="it-IT"/>
        </a:p>
      </dgm:t>
    </dgm:pt>
    <dgm:pt modelId="{8874273C-C825-40FA-86FE-422F9C826033}">
      <dgm:prSet custT="1"/>
      <dgm:spPr/>
      <dgm:t>
        <a:bodyPr/>
        <a:lstStyle/>
        <a:p>
          <a:pPr algn="just" rtl="0"/>
          <a:r>
            <a:rPr lang="it-IT" sz="2000" dirty="0" smtClean="0"/>
            <a:t>In tale ambito, uno Stato membro </a:t>
          </a:r>
          <a:r>
            <a:rPr lang="it-IT" sz="2000" b="1" dirty="0" smtClean="0"/>
            <a:t>non è tenuto ad assicurare </a:t>
          </a:r>
          <a:r>
            <a:rPr lang="it-IT" sz="2000" dirty="0" smtClean="0"/>
            <a:t>che il consumatore possa presentare il suo reclamo </a:t>
          </a:r>
          <a:r>
            <a:rPr lang="it-IT" sz="2000" b="1" dirty="0" smtClean="0"/>
            <a:t>a un altro </a:t>
          </a:r>
          <a:r>
            <a:rPr lang="it-IT" sz="2000" dirty="0" smtClean="0"/>
            <a:t>organismo ADR</a:t>
          </a:r>
          <a:endParaRPr lang="it-IT" sz="2000" dirty="0"/>
        </a:p>
      </dgm:t>
    </dgm:pt>
    <dgm:pt modelId="{6C7C6F06-E968-437F-951E-9A635077D4CC}" type="parTrans" cxnId="{3C062182-81D6-465C-BF38-CA532C954589}">
      <dgm:prSet/>
      <dgm:spPr/>
      <dgm:t>
        <a:bodyPr/>
        <a:lstStyle/>
        <a:p>
          <a:endParaRPr lang="it-IT"/>
        </a:p>
      </dgm:t>
    </dgm:pt>
    <dgm:pt modelId="{E67BBD5D-8CF7-4CF1-907D-17DCF5F01CD5}" type="sibTrans" cxnId="{3C062182-81D6-465C-BF38-CA532C954589}">
      <dgm:prSet/>
      <dgm:spPr/>
      <dgm:t>
        <a:bodyPr/>
        <a:lstStyle/>
        <a:p>
          <a:endParaRPr lang="it-IT"/>
        </a:p>
      </dgm:t>
    </dgm:pt>
    <dgm:pt modelId="{7A48BDBE-FBC0-4524-8B0B-9EE3427734DD}">
      <dgm:prSet custT="1"/>
      <dgm:spPr/>
      <dgm:t>
        <a:bodyPr/>
        <a:lstStyle/>
        <a:p>
          <a:pPr algn="just" rtl="0"/>
          <a:r>
            <a:rPr lang="it-IT" sz="2000" dirty="0" smtClean="0"/>
            <a:t>Se un organismo ADR che tratta controversie in un </a:t>
          </a:r>
          <a:r>
            <a:rPr lang="it-IT" sz="2000" b="1" dirty="0" smtClean="0"/>
            <a:t>settore economico specifico</a:t>
          </a:r>
          <a:r>
            <a:rPr lang="it-IT" sz="2000" dirty="0" smtClean="0"/>
            <a:t> sia competente a trattare controversie concernenti un professionista di tale settore ma non membro dell'organizzazione  - o associazione - che </a:t>
          </a:r>
          <a:r>
            <a:rPr lang="it-IT" sz="2000" b="1" dirty="0" smtClean="0"/>
            <a:t>costituisce</a:t>
          </a:r>
          <a:r>
            <a:rPr lang="it-IT" sz="2000" dirty="0" smtClean="0"/>
            <a:t> o </a:t>
          </a:r>
          <a:r>
            <a:rPr lang="it-IT" sz="2000" b="1" dirty="0" smtClean="0"/>
            <a:t>finanzia</a:t>
          </a:r>
          <a:r>
            <a:rPr lang="it-IT" sz="2000" dirty="0" smtClean="0"/>
            <a:t> l'organismo, si considera che lo Stato membro </a:t>
          </a:r>
          <a:r>
            <a:rPr lang="it-IT" sz="2000" b="1" dirty="0" smtClean="0"/>
            <a:t>abbia ottemperato ai propri obblighi </a:t>
          </a:r>
          <a:r>
            <a:rPr lang="it-IT" sz="2000" dirty="0" smtClean="0"/>
            <a:t>anche rispetto alle controversie concernenti il professionista in questione</a:t>
          </a:r>
          <a:endParaRPr lang="it-IT" sz="2000" dirty="0"/>
        </a:p>
      </dgm:t>
    </dgm:pt>
    <dgm:pt modelId="{E1D7A2F0-0F62-48F5-BF6E-53F4FBFF96CA}" type="parTrans" cxnId="{431436AB-4985-42EF-83FB-5CF83FD32D60}">
      <dgm:prSet/>
      <dgm:spPr/>
      <dgm:t>
        <a:bodyPr/>
        <a:lstStyle/>
        <a:p>
          <a:endParaRPr lang="it-IT"/>
        </a:p>
      </dgm:t>
    </dgm:pt>
    <dgm:pt modelId="{DCD2DB0D-7BC3-411A-A03C-F0A4606B9A81}" type="sibTrans" cxnId="{431436AB-4985-42EF-83FB-5CF83FD32D60}">
      <dgm:prSet/>
      <dgm:spPr/>
      <dgm:t>
        <a:bodyPr/>
        <a:lstStyle/>
        <a:p>
          <a:endParaRPr lang="it-IT"/>
        </a:p>
      </dgm:t>
    </dgm:pt>
    <dgm:pt modelId="{C6F3F9CA-4624-4217-A9F3-319A1BAC6DE4}" type="pres">
      <dgm:prSet presAssocID="{D69B40E0-C6E7-4D31-B850-03E0ED8E7D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6798ED-F4DC-41AD-98D6-27A008D3FD03}" type="pres">
      <dgm:prSet presAssocID="{7A48BDBE-FBC0-4524-8B0B-9EE3427734DD}" presName="boxAndChildren" presStyleCnt="0"/>
      <dgm:spPr/>
    </dgm:pt>
    <dgm:pt modelId="{2871970F-5655-4765-9C0E-3602D691ED7D}" type="pres">
      <dgm:prSet presAssocID="{7A48BDBE-FBC0-4524-8B0B-9EE3427734DD}" presName="parentTextBox" presStyleLbl="node1" presStyleIdx="0" presStyleCnt="3"/>
      <dgm:spPr/>
      <dgm:t>
        <a:bodyPr/>
        <a:lstStyle/>
        <a:p>
          <a:endParaRPr lang="it-IT"/>
        </a:p>
      </dgm:t>
    </dgm:pt>
    <dgm:pt modelId="{062D2CE9-419B-443F-ACE7-5BC6CF8B94F5}" type="pres">
      <dgm:prSet presAssocID="{E67BBD5D-8CF7-4CF1-907D-17DCF5F01CD5}" presName="sp" presStyleCnt="0"/>
      <dgm:spPr/>
    </dgm:pt>
    <dgm:pt modelId="{0AC412FB-3EA1-4283-9080-69843814FCCB}" type="pres">
      <dgm:prSet presAssocID="{8874273C-C825-40FA-86FE-422F9C826033}" presName="arrowAndChildren" presStyleCnt="0"/>
      <dgm:spPr/>
    </dgm:pt>
    <dgm:pt modelId="{8F2A2B01-DFA9-4B01-A703-C1B3561D7052}" type="pres">
      <dgm:prSet presAssocID="{8874273C-C825-40FA-86FE-422F9C826033}" presName="parentTextArrow" presStyleLbl="node1" presStyleIdx="1" presStyleCnt="3" custScaleY="55409" custLinFactNeighborX="126" custLinFactNeighborY="-9203"/>
      <dgm:spPr/>
      <dgm:t>
        <a:bodyPr/>
        <a:lstStyle/>
        <a:p>
          <a:endParaRPr lang="it-IT"/>
        </a:p>
      </dgm:t>
    </dgm:pt>
    <dgm:pt modelId="{3C2ECF8B-9A32-4110-89E5-A855D1777D78}" type="pres">
      <dgm:prSet presAssocID="{3B5F65DC-DD83-461B-AF52-E8AE85EC23C8}" presName="sp" presStyleCnt="0"/>
      <dgm:spPr/>
    </dgm:pt>
    <dgm:pt modelId="{5776E79D-C41E-4BA5-B0E3-7458D12EFFED}" type="pres">
      <dgm:prSet presAssocID="{B482C0BD-1B93-4F9B-B6A4-922755C75BC6}" presName="arrowAndChildren" presStyleCnt="0"/>
      <dgm:spPr/>
    </dgm:pt>
    <dgm:pt modelId="{F3EDD9D7-6376-4FD0-BE24-8375A63F53E8}" type="pres">
      <dgm:prSet presAssocID="{B482C0BD-1B93-4F9B-B6A4-922755C75BC6}" presName="parentTextArrow" presStyleLbl="node1" presStyleIdx="2" presStyleCnt="3"/>
      <dgm:spPr/>
      <dgm:t>
        <a:bodyPr/>
        <a:lstStyle/>
        <a:p>
          <a:endParaRPr lang="it-IT"/>
        </a:p>
      </dgm:t>
    </dgm:pt>
  </dgm:ptLst>
  <dgm:cxnLst>
    <dgm:cxn modelId="{2E15D79C-5D57-4C2B-A7E5-D896C20D5A50}" type="presOf" srcId="{B482C0BD-1B93-4F9B-B6A4-922755C75BC6}" destId="{F3EDD9D7-6376-4FD0-BE24-8375A63F53E8}" srcOrd="0" destOrd="0" presId="urn:microsoft.com/office/officeart/2005/8/layout/process4"/>
    <dgm:cxn modelId="{2CB7F703-173F-4B15-BDC4-E042F8B623A8}" type="presOf" srcId="{7A48BDBE-FBC0-4524-8B0B-9EE3427734DD}" destId="{2871970F-5655-4765-9C0E-3602D691ED7D}" srcOrd="0" destOrd="0" presId="urn:microsoft.com/office/officeart/2005/8/layout/process4"/>
    <dgm:cxn modelId="{8E947E0F-257F-4B27-882F-8D4739CDF8C4}" srcId="{D69B40E0-C6E7-4D31-B850-03E0ED8E7D5F}" destId="{B482C0BD-1B93-4F9B-B6A4-922755C75BC6}" srcOrd="0" destOrd="0" parTransId="{FFC0198F-53BB-49B1-949D-1E06CA0C15A8}" sibTransId="{3B5F65DC-DD83-461B-AF52-E8AE85EC23C8}"/>
    <dgm:cxn modelId="{48BF616F-DA25-4534-AA79-9871A7889DA3}" type="presOf" srcId="{8874273C-C825-40FA-86FE-422F9C826033}" destId="{8F2A2B01-DFA9-4B01-A703-C1B3561D7052}" srcOrd="0" destOrd="0" presId="urn:microsoft.com/office/officeart/2005/8/layout/process4"/>
    <dgm:cxn modelId="{3C062182-81D6-465C-BF38-CA532C954589}" srcId="{D69B40E0-C6E7-4D31-B850-03E0ED8E7D5F}" destId="{8874273C-C825-40FA-86FE-422F9C826033}" srcOrd="1" destOrd="0" parTransId="{6C7C6F06-E968-437F-951E-9A635077D4CC}" sibTransId="{E67BBD5D-8CF7-4CF1-907D-17DCF5F01CD5}"/>
    <dgm:cxn modelId="{7BCA7A21-1F89-404B-B104-E2E4EE7C3F9B}" type="presOf" srcId="{D69B40E0-C6E7-4D31-B850-03E0ED8E7D5F}" destId="{C6F3F9CA-4624-4217-A9F3-319A1BAC6DE4}" srcOrd="0" destOrd="0" presId="urn:microsoft.com/office/officeart/2005/8/layout/process4"/>
    <dgm:cxn modelId="{431436AB-4985-42EF-83FB-5CF83FD32D60}" srcId="{D69B40E0-C6E7-4D31-B850-03E0ED8E7D5F}" destId="{7A48BDBE-FBC0-4524-8B0B-9EE3427734DD}" srcOrd="2" destOrd="0" parTransId="{E1D7A2F0-0F62-48F5-BF6E-53F4FBFF96CA}" sibTransId="{DCD2DB0D-7BC3-411A-A03C-F0A4606B9A81}"/>
    <dgm:cxn modelId="{752759DD-20D7-4641-85EE-D0484F367057}" type="presParOf" srcId="{C6F3F9CA-4624-4217-A9F3-319A1BAC6DE4}" destId="{F76798ED-F4DC-41AD-98D6-27A008D3FD03}" srcOrd="0" destOrd="0" presId="urn:microsoft.com/office/officeart/2005/8/layout/process4"/>
    <dgm:cxn modelId="{D9C0A531-C990-4840-9930-789C31DD27FE}" type="presParOf" srcId="{F76798ED-F4DC-41AD-98D6-27A008D3FD03}" destId="{2871970F-5655-4765-9C0E-3602D691ED7D}" srcOrd="0" destOrd="0" presId="urn:microsoft.com/office/officeart/2005/8/layout/process4"/>
    <dgm:cxn modelId="{325A702B-784A-4AB8-993F-2568376875C3}" type="presParOf" srcId="{C6F3F9CA-4624-4217-A9F3-319A1BAC6DE4}" destId="{062D2CE9-419B-443F-ACE7-5BC6CF8B94F5}" srcOrd="1" destOrd="0" presId="urn:microsoft.com/office/officeart/2005/8/layout/process4"/>
    <dgm:cxn modelId="{06572FB7-1E69-47B3-848C-196D67B0DD16}" type="presParOf" srcId="{C6F3F9CA-4624-4217-A9F3-319A1BAC6DE4}" destId="{0AC412FB-3EA1-4283-9080-69843814FCCB}" srcOrd="2" destOrd="0" presId="urn:microsoft.com/office/officeart/2005/8/layout/process4"/>
    <dgm:cxn modelId="{139322E5-3205-4B11-A753-5845C1F80920}" type="presParOf" srcId="{0AC412FB-3EA1-4283-9080-69843814FCCB}" destId="{8F2A2B01-DFA9-4B01-A703-C1B3561D7052}" srcOrd="0" destOrd="0" presId="urn:microsoft.com/office/officeart/2005/8/layout/process4"/>
    <dgm:cxn modelId="{C99B2272-1B30-4D7B-ADFD-67056141894C}" type="presParOf" srcId="{C6F3F9CA-4624-4217-A9F3-319A1BAC6DE4}" destId="{3C2ECF8B-9A32-4110-89E5-A855D1777D78}" srcOrd="3" destOrd="0" presId="urn:microsoft.com/office/officeart/2005/8/layout/process4"/>
    <dgm:cxn modelId="{F75F8B50-9F5F-47CB-A9F2-E67D63459312}" type="presParOf" srcId="{C6F3F9CA-4624-4217-A9F3-319A1BAC6DE4}" destId="{5776E79D-C41E-4BA5-B0E3-7458D12EFFED}" srcOrd="4" destOrd="0" presId="urn:microsoft.com/office/officeart/2005/8/layout/process4"/>
    <dgm:cxn modelId="{44D00C24-31A8-43D1-BD9E-B49A834F6884}" type="presParOf" srcId="{5776E79D-C41E-4BA5-B0E3-7458D12EFFED}" destId="{F3EDD9D7-6376-4FD0-BE24-8375A63F53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0288D1-E2C3-4BCE-B792-FFC499EDB985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it-IT"/>
        </a:p>
      </dgm:t>
    </dgm:pt>
    <dgm:pt modelId="{5AB16214-FA28-4300-84D2-3837B5768977}">
      <dgm:prSet/>
      <dgm:spPr/>
      <dgm:t>
        <a:bodyPr/>
        <a:lstStyle/>
        <a:p>
          <a:pPr rtl="0"/>
          <a:r>
            <a:rPr lang="it-IT" dirty="0" smtClean="0"/>
            <a:t>Grazie per l’attenzione!</a:t>
          </a:r>
          <a:endParaRPr lang="it-IT" dirty="0"/>
        </a:p>
      </dgm:t>
    </dgm:pt>
    <dgm:pt modelId="{B5450922-71A6-4001-8DFC-C050FBFC5B6C}" type="parTrans" cxnId="{903EE5F3-0BD5-410D-962F-2717EFC77A89}">
      <dgm:prSet/>
      <dgm:spPr/>
      <dgm:t>
        <a:bodyPr/>
        <a:lstStyle/>
        <a:p>
          <a:endParaRPr lang="it-IT"/>
        </a:p>
      </dgm:t>
    </dgm:pt>
    <dgm:pt modelId="{34A67861-B8AB-4087-9D8E-22FC108E6B69}" type="sibTrans" cxnId="{903EE5F3-0BD5-410D-962F-2717EFC77A89}">
      <dgm:prSet/>
      <dgm:spPr/>
      <dgm:t>
        <a:bodyPr/>
        <a:lstStyle/>
        <a:p>
          <a:endParaRPr lang="it-IT"/>
        </a:p>
      </dgm:t>
    </dgm:pt>
    <dgm:pt modelId="{CFC17940-82B2-422C-8BDF-91A774CB2288}" type="pres">
      <dgm:prSet presAssocID="{320288D1-E2C3-4BCE-B792-FFC499EDB9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45D199-18E3-4F33-A8FA-AC7D708C7783}" type="pres">
      <dgm:prSet presAssocID="{5AB16214-FA28-4300-84D2-3837B576897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FB46DAA-A8E0-4A94-926E-9F5EC41D2718}" type="presOf" srcId="{5AB16214-FA28-4300-84D2-3837B5768977}" destId="{C745D199-18E3-4F33-A8FA-AC7D708C7783}" srcOrd="0" destOrd="0" presId="urn:microsoft.com/office/officeart/2005/8/layout/hList6"/>
    <dgm:cxn modelId="{F3E576AD-A831-4478-93FB-D5856DE81FF1}" type="presOf" srcId="{320288D1-E2C3-4BCE-B792-FFC499EDB985}" destId="{CFC17940-82B2-422C-8BDF-91A774CB2288}" srcOrd="0" destOrd="0" presId="urn:microsoft.com/office/officeart/2005/8/layout/hList6"/>
    <dgm:cxn modelId="{903EE5F3-0BD5-410D-962F-2717EFC77A89}" srcId="{320288D1-E2C3-4BCE-B792-FFC499EDB985}" destId="{5AB16214-FA28-4300-84D2-3837B5768977}" srcOrd="0" destOrd="0" parTransId="{B5450922-71A6-4001-8DFC-C050FBFC5B6C}" sibTransId="{34A67861-B8AB-4087-9D8E-22FC108E6B69}"/>
    <dgm:cxn modelId="{6D7FF116-CD26-40CD-879C-DB96BDC55F12}" type="presParOf" srcId="{CFC17940-82B2-422C-8BDF-91A774CB2288}" destId="{C745D199-18E3-4F33-A8FA-AC7D708C778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62B9D-8B57-48D7-AB7A-DC1BEE6EE63E}">
      <dsp:nvSpPr>
        <dsp:cNvPr id="0" name=""/>
        <dsp:cNvSpPr/>
      </dsp:nvSpPr>
      <dsp:spPr>
        <a:xfrm>
          <a:off x="168544" y="-5"/>
          <a:ext cx="4395015" cy="55892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/>
            <a:t>Diritto primario sulla tutela dei consumatori</a:t>
          </a:r>
          <a:endParaRPr lang="it-IT" sz="2100" b="1" kern="1200" dirty="0"/>
        </a:p>
      </dsp:txBody>
      <dsp:txXfrm>
        <a:off x="782263" y="659087"/>
        <a:ext cx="2534062" cy="4271064"/>
      </dsp:txXfrm>
    </dsp:sp>
    <dsp:sp modelId="{63D71FD9-0289-40E7-9738-ADD601F4BC61}">
      <dsp:nvSpPr>
        <dsp:cNvPr id="0" name=""/>
        <dsp:cNvSpPr/>
      </dsp:nvSpPr>
      <dsp:spPr>
        <a:xfrm>
          <a:off x="3328806" y="72009"/>
          <a:ext cx="4361864" cy="54452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/>
            <a:t>Direttiva 2013/11/UE  (ADR) </a:t>
          </a:r>
          <a:r>
            <a:rPr lang="it-IT" sz="2100" kern="1200" dirty="0" smtClean="0"/>
            <a:t>sulla risoluzione alternativa delle controversie dei consumatori e </a:t>
          </a:r>
          <a:r>
            <a:rPr lang="it-IT" sz="2100" b="1" kern="1200" dirty="0" smtClean="0"/>
            <a:t>Regolamento (UE) 524/2013 (ODR) </a:t>
          </a:r>
          <a:r>
            <a:rPr lang="it-IT" sz="2100" kern="1200" dirty="0" smtClean="0"/>
            <a:t>relativo alla risoluzione online delle controversie dei consumatori 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Comunicazioni COM (“strategie” dal 1997)</a:t>
          </a:r>
          <a:endParaRPr lang="it-IT" sz="2100" kern="1200" dirty="0"/>
        </a:p>
      </dsp:txBody>
      <dsp:txXfrm>
        <a:off x="4566632" y="714117"/>
        <a:ext cx="2514949" cy="41610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9A0E8-B701-4CE5-BA27-BE8BBB99F19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918A-F063-46B1-8186-8DE47E309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1918A-F063-46B1-8186-8DE47E309D6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1918A-F063-46B1-8186-8DE47E309D6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1918A-F063-46B1-8186-8DE47E309D6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D883-96A5-4E6A-AAB4-6B64B631870F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1918A-F063-46B1-8186-8DE47E309D6D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44408" cy="158417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piattaforma europea per la risoluzione alternativa delle controversie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>
            <a:normAutofit fontScale="92500"/>
          </a:bodyPr>
          <a:lstStyle/>
          <a:p>
            <a:endParaRPr lang="it-IT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Massimo Bartoli - Università di Perugia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Terni, 5 febbraio 2018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Risultati immagini per e-comme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6480720" cy="2808312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229200"/>
            <a:ext cx="971600" cy="9087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 smtClean="0"/>
              <a:t>Campo di applicazione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b="1" dirty="0" smtClean="0"/>
              <a:t>Art. 2</a:t>
            </a:r>
            <a:r>
              <a:rPr lang="it-IT" dirty="0" smtClean="0"/>
              <a:t>: risoluzione extragiudiziale delle controversie, </a:t>
            </a:r>
            <a:r>
              <a:rPr lang="it-IT" u="sng" dirty="0" smtClean="0"/>
              <a:t>nazionali e transfrontaliere</a:t>
            </a:r>
            <a:r>
              <a:rPr lang="it-IT" dirty="0" smtClean="0"/>
              <a:t>, concernenti </a:t>
            </a:r>
            <a:r>
              <a:rPr lang="it-IT" b="1" dirty="0" smtClean="0"/>
              <a:t>obbligazioni contrattuali </a:t>
            </a:r>
            <a:r>
              <a:rPr lang="it-IT" dirty="0" smtClean="0"/>
              <a:t>derivanti da </a:t>
            </a:r>
            <a:r>
              <a:rPr lang="it-IT" b="1" dirty="0" smtClean="0"/>
              <a:t>contratti di vendita </a:t>
            </a:r>
            <a:r>
              <a:rPr lang="it-IT" dirty="0" smtClean="0"/>
              <a:t>o </a:t>
            </a:r>
            <a:r>
              <a:rPr lang="it-IT" b="1" dirty="0" smtClean="0"/>
              <a:t>di servizi, </a:t>
            </a:r>
            <a:r>
              <a:rPr lang="it-IT" u="sng" dirty="0" smtClean="0"/>
              <a:t>sia online che offline</a:t>
            </a:r>
            <a:r>
              <a:rPr lang="it-IT" dirty="0" smtClean="0"/>
              <a:t>, tra professionisti stabiliti nell'Unione (anche sede secondaria) e consumatori ivi residenti attraverso l'intervento di un organismo ADR </a:t>
            </a:r>
            <a:r>
              <a:rPr lang="it-IT" u="sng" dirty="0" smtClean="0"/>
              <a:t>che </a:t>
            </a:r>
            <a:r>
              <a:rPr lang="it-IT" b="1" u="sng" dirty="0" smtClean="0"/>
              <a:t>propone</a:t>
            </a:r>
            <a:r>
              <a:rPr lang="it-IT" u="sng" dirty="0" smtClean="0"/>
              <a:t> o</a:t>
            </a:r>
            <a:r>
              <a:rPr lang="it-IT" b="1" u="sng" dirty="0" smtClean="0"/>
              <a:t> impone </a:t>
            </a:r>
            <a:r>
              <a:rPr lang="it-IT" u="sng" dirty="0" smtClean="0"/>
              <a:t>una soluzione o </a:t>
            </a:r>
            <a:r>
              <a:rPr lang="it-IT" b="1" u="sng" dirty="0" smtClean="0"/>
              <a:t>riunisce</a:t>
            </a:r>
            <a:r>
              <a:rPr lang="it-IT" u="sng" dirty="0" smtClean="0"/>
              <a:t> le parti al fine di agevolare una soluzione amichevole</a:t>
            </a:r>
          </a:p>
          <a:p>
            <a:pPr lvl="0" algn="just"/>
            <a:r>
              <a:rPr lang="it-IT" b="1" dirty="0" smtClean="0"/>
              <a:t>Art. 10</a:t>
            </a:r>
            <a:r>
              <a:rPr lang="it-IT" dirty="0" smtClean="0"/>
              <a:t>: Eventuali accordi preventivi sul ricorso all’ADR </a:t>
            </a:r>
            <a:r>
              <a:rPr lang="it-IT" b="1" dirty="0" smtClean="0"/>
              <a:t>non sono vincolanti per il consumatore</a:t>
            </a:r>
            <a:r>
              <a:rPr lang="it-IT" dirty="0" smtClean="0"/>
              <a:t> se conclusi </a:t>
            </a:r>
            <a:r>
              <a:rPr lang="it-IT" u="sng" dirty="0" smtClean="0"/>
              <a:t>prima dell'insorgere della controversia</a:t>
            </a:r>
            <a:r>
              <a:rPr lang="it-IT" dirty="0" smtClean="0"/>
              <a:t> e se </a:t>
            </a:r>
            <a:r>
              <a:rPr lang="it-IT" u="sng" dirty="0" smtClean="0"/>
              <a:t>privano</a:t>
            </a:r>
            <a:r>
              <a:rPr lang="it-IT" dirty="0" smtClean="0"/>
              <a:t> il consumatore del suo diritto di adire un organo giurisdizionale per la risoluzione della controversia </a:t>
            </a:r>
          </a:p>
          <a:p>
            <a:pPr algn="just"/>
            <a:endParaRPr lang="it-IT" u="sng" dirty="0" smtClean="0"/>
          </a:p>
          <a:p>
            <a:pPr algn="just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 segue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Gli organismi ADR (pubblici o privati: lista consultabile c/o sito Min. Svil. Ec.) utilizzano una parte neutrale, ad esempio un mediatore, un difensore civico o una camera dei ricorsi, che avranno il compito di risolvere le controversie per mezzo delle procedure ADR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 segue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Non viene pregiudicata </a:t>
            </a:r>
            <a:r>
              <a:rPr lang="it-IT" dirty="0" smtClean="0"/>
              <a:t>la legislazione nazionale che prevede l'obbligatorietà di tali procedure, a condizione che tale legislazione </a:t>
            </a:r>
            <a:r>
              <a:rPr lang="it-IT" u="sng" dirty="0" smtClean="0"/>
              <a:t>non impedisca alle parti di esercitare il loro diritto di accedere al sistema giudiziario </a:t>
            </a:r>
            <a:r>
              <a:rPr lang="it-IT" dirty="0" smtClean="0"/>
              <a:t>(nel rispetto dell’art. </a:t>
            </a:r>
            <a:r>
              <a:rPr lang="it-IT" b="1" dirty="0" smtClean="0"/>
              <a:t>47 Carta </a:t>
            </a:r>
            <a:r>
              <a:rPr lang="it-IT" dirty="0" smtClean="0"/>
              <a:t>“Diritto a un ricorso effettivo e a un giudice imparziale”). </a:t>
            </a:r>
          </a:p>
          <a:p>
            <a:pPr algn="just"/>
            <a:r>
              <a:rPr lang="it-IT" dirty="0" smtClean="0"/>
              <a:t>In Italia </a:t>
            </a:r>
            <a:r>
              <a:rPr lang="it-IT" u="sng" dirty="0" smtClean="0"/>
              <a:t>l’obbligatorietà è condizione di procedibilità</a:t>
            </a:r>
            <a:r>
              <a:rPr lang="it-IT" dirty="0"/>
              <a:t> </a:t>
            </a:r>
            <a:r>
              <a:rPr lang="it-IT" dirty="0" smtClean="0"/>
              <a:t>(già </a:t>
            </a:r>
            <a:r>
              <a:rPr lang="it-IT" i="1" dirty="0" smtClean="0"/>
              <a:t>ex</a:t>
            </a:r>
            <a:r>
              <a:rPr lang="it-IT" dirty="0" smtClean="0"/>
              <a:t> d.lgs. n. 28/2010)</a:t>
            </a:r>
            <a:endParaRPr lang="it-IT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it-IT" b="1" dirty="0" smtClean="0"/>
              <a:t>Proposta di soluzione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t-IT" dirty="0" smtClean="0"/>
              <a:t>Ai sensi dell’art. 9, par. 2 della Dir. ADR le parti </a:t>
            </a:r>
            <a:r>
              <a:rPr lang="it-IT" b="1" dirty="0" smtClean="0"/>
              <a:t>possano ritirarsi </a:t>
            </a:r>
            <a:r>
              <a:rPr lang="it-IT" dirty="0" smtClean="0"/>
              <a:t>dalla procedura in qualsiasi momento se non sono soddisfatte delle prestazioni o del funzionamento, e </a:t>
            </a:r>
            <a:r>
              <a:rPr lang="it-IT" b="1" dirty="0" smtClean="0"/>
              <a:t>ne sono informate</a:t>
            </a:r>
            <a:r>
              <a:rPr lang="it-IT" dirty="0" smtClean="0"/>
              <a:t> prima dell’inizio della procedura, parimenti all’</a:t>
            </a:r>
            <a:r>
              <a:rPr lang="it-IT" b="1" dirty="0" smtClean="0"/>
              <a:t>effetto giuridico </a:t>
            </a:r>
            <a:r>
              <a:rPr lang="it-IT" dirty="0" smtClean="0"/>
              <a:t>che andrà a prodursi con l’accettazione. Se la normativa interna prevede la </a:t>
            </a:r>
            <a:r>
              <a:rPr lang="it-IT" b="1" dirty="0" smtClean="0"/>
              <a:t>partecipazione obbligatoria </a:t>
            </a:r>
            <a:r>
              <a:rPr lang="it-IT" dirty="0" smtClean="0"/>
              <a:t>del professionista all’ADR, la possibilità di ritirarsi vale solo per il consumatore</a:t>
            </a:r>
          </a:p>
          <a:p>
            <a:pPr algn="just"/>
            <a:r>
              <a:rPr lang="it-IT" dirty="0" smtClean="0"/>
              <a:t>Le parti devono anche essere informate: </a:t>
            </a:r>
            <a:r>
              <a:rPr lang="it-IT" b="1" dirty="0" smtClean="0"/>
              <a:t>a) </a:t>
            </a:r>
            <a:r>
              <a:rPr lang="it-IT" dirty="0" smtClean="0"/>
              <a:t>sulla </a:t>
            </a:r>
            <a:r>
              <a:rPr lang="it-IT" b="1" dirty="0" smtClean="0"/>
              <a:t>non vincolatività</a:t>
            </a:r>
            <a:r>
              <a:rPr lang="it-IT" dirty="0" smtClean="0"/>
              <a:t> della proposta</a:t>
            </a:r>
            <a:r>
              <a:rPr lang="it-IT" b="1" dirty="0" smtClean="0"/>
              <a:t> b) </a:t>
            </a:r>
            <a:r>
              <a:rPr lang="it-IT" dirty="0" smtClean="0"/>
              <a:t>sulla possibilità di chiedere un </a:t>
            </a:r>
            <a:r>
              <a:rPr lang="it-IT" b="1" dirty="0" smtClean="0"/>
              <a:t>risarcimento </a:t>
            </a:r>
            <a:r>
              <a:rPr lang="it-IT" dirty="0" smtClean="0"/>
              <a:t>tramite procedimento giudiziario nonostante la partecipazione all’ADR </a:t>
            </a:r>
            <a:r>
              <a:rPr lang="it-IT" b="1" dirty="0" smtClean="0"/>
              <a:t>c) </a:t>
            </a:r>
            <a:r>
              <a:rPr lang="it-IT" dirty="0" smtClean="0"/>
              <a:t>sulla possibile </a:t>
            </a:r>
            <a:r>
              <a:rPr lang="it-IT" b="1" dirty="0" smtClean="0"/>
              <a:t>diversità</a:t>
            </a:r>
            <a:r>
              <a:rPr lang="it-IT" dirty="0" smtClean="0"/>
              <a:t> della  soluzione proposta rispetto al risultato ottenibile per via giurisdizionale </a:t>
            </a:r>
          </a:p>
          <a:p>
            <a:pPr algn="just"/>
            <a:r>
              <a:rPr lang="it-IT" dirty="0" smtClean="0"/>
              <a:t>Le parti dovranno comunque disporre di un </a:t>
            </a:r>
            <a:r>
              <a:rPr lang="it-IT" b="1" dirty="0" smtClean="0"/>
              <a:t>periodo di riflessione ragionevole </a:t>
            </a:r>
            <a:r>
              <a:rPr lang="it-IT" dirty="0" smtClean="0"/>
              <a:t>per decidere se dar seguito alla proposta</a:t>
            </a:r>
          </a:p>
          <a:p>
            <a:pPr lvl="0" algn="just"/>
            <a:endParaRPr lang="it-IT" dirty="0" smtClean="0"/>
          </a:p>
          <a:p>
            <a:pPr lvl="0" algn="just"/>
            <a:endParaRPr lang="it-IT" dirty="0" smtClean="0"/>
          </a:p>
          <a:p>
            <a:pPr lvl="0" algn="just"/>
            <a:endParaRPr lang="it-IT" dirty="0" smtClean="0"/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Imposizione di soluzione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Nelle procedure ADR con imposizione di una soluzione, </a:t>
            </a:r>
            <a:r>
              <a:rPr lang="it-IT" b="1" dirty="0" smtClean="0"/>
              <a:t>la vincolatività è soggetta alla condizione che le parti siano state preventivamente informate di ciò e abbiano specificatamente dato il loro assenso</a:t>
            </a:r>
            <a:r>
              <a:rPr lang="it-IT" dirty="0" smtClean="0"/>
              <a:t>. </a:t>
            </a:r>
            <a:r>
              <a:rPr lang="it-IT" u="sng" dirty="0" smtClean="0"/>
              <a:t>La specifica accettazione del professionista non è richiesta se le norme nazionali dispongono che le soluzioni vincolano i professionisti</a:t>
            </a:r>
          </a:p>
          <a:p>
            <a:pPr algn="just"/>
            <a:endParaRPr lang="it-IT" u="sng" dirty="0" smtClean="0"/>
          </a:p>
          <a:p>
            <a:pPr lvl="0"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Differente ambito di applicazione del reg. ODR </a:t>
            </a:r>
            <a:r>
              <a:rPr lang="it-IT" b="1" i="1" dirty="0" smtClean="0"/>
              <a:t>ex</a:t>
            </a:r>
            <a:r>
              <a:rPr lang="it-IT" b="1" dirty="0" smtClean="0"/>
              <a:t> art. 2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3800" b="1" dirty="0" smtClean="0"/>
              <a:t>Parr. 2 ss. : </a:t>
            </a:r>
            <a:r>
              <a:rPr lang="it-IT" sz="3800" dirty="0" smtClean="0"/>
              <a:t>anche per ADR </a:t>
            </a:r>
            <a:r>
              <a:rPr lang="it-IT" sz="3800" i="1" u="sng" dirty="0" smtClean="0"/>
              <a:t>avviate da un professionista nei confronti di un consumatore</a:t>
            </a:r>
            <a:r>
              <a:rPr lang="it-IT" sz="3800" i="1" dirty="0" smtClean="0"/>
              <a:t>, </a:t>
            </a:r>
            <a:r>
              <a:rPr lang="it-IT" sz="3800" dirty="0" smtClean="0"/>
              <a:t>ma solo nella misura in cui la legislazione dello Stato membro di residenza abituale del il consumatore lo autorizzi (</a:t>
            </a:r>
            <a:r>
              <a:rPr lang="it-IT" sz="3400" dirty="0" smtClean="0"/>
              <a:t>gli</a:t>
            </a:r>
            <a:r>
              <a:rPr lang="it-IT" dirty="0" smtClean="0"/>
              <a:t> Stati lo comunicano alla Commissione, senza obblighi di assicurazione in merito) </a:t>
            </a:r>
          </a:p>
          <a:p>
            <a:pPr algn="just"/>
            <a:r>
              <a:rPr lang="it-IT" sz="4000" b="1" dirty="0" smtClean="0"/>
              <a:t>Complementarità</a:t>
            </a:r>
            <a:r>
              <a:rPr lang="it-IT" sz="4000" dirty="0" smtClean="0"/>
              <a:t> della piattaforma ODR con i “</a:t>
            </a:r>
            <a:r>
              <a:rPr lang="it-IT" sz="4000" b="1" dirty="0" smtClean="0"/>
              <a:t>reclami collettivi</a:t>
            </a:r>
            <a:r>
              <a:rPr lang="it-IT" sz="4000" dirty="0" smtClean="0"/>
              <a:t>”: si a trattamento congiunto di controversie identiche o simili ma necessaria una valutazione d’impatto delle </a:t>
            </a:r>
            <a:r>
              <a:rPr lang="it-IT" sz="4000" b="1" dirty="0" smtClean="0"/>
              <a:t>composizioni stragiudiziali collettive </a:t>
            </a:r>
            <a:r>
              <a:rPr lang="it-IT" sz="4000" dirty="0" smtClean="0"/>
              <a:t>a livello di UE (diff. Con art. 15 d. lgs. 28/2010)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Funzioni della piattaforma ODR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Fornire informazioni generali </a:t>
            </a:r>
            <a:r>
              <a:rPr lang="it-IT" dirty="0" smtClean="0"/>
              <a:t>sulla procedura</a:t>
            </a:r>
            <a:endParaRPr lang="it-IT" i="1" dirty="0" smtClean="0"/>
          </a:p>
          <a:p>
            <a:pPr algn="just"/>
            <a:r>
              <a:rPr lang="it-IT" b="1" dirty="0" smtClean="0"/>
              <a:t>Consentire </a:t>
            </a:r>
            <a:r>
              <a:rPr lang="it-IT" dirty="0" smtClean="0"/>
              <a:t>alle parti di presentare reclami con la </a:t>
            </a:r>
            <a:r>
              <a:rPr lang="it-IT" b="1" dirty="0" smtClean="0"/>
              <a:t>compilazione di un modulo elettronico </a:t>
            </a:r>
            <a:r>
              <a:rPr lang="it-IT" dirty="0" smtClean="0"/>
              <a:t>disponibile in tutte le lingue ufficiali UE, accludendo i documenti pertinenti;</a:t>
            </a:r>
          </a:p>
          <a:p>
            <a:pPr algn="just"/>
            <a:r>
              <a:rPr lang="it-IT" b="1" dirty="0" smtClean="0"/>
              <a:t>Individuare</a:t>
            </a:r>
            <a:r>
              <a:rPr lang="it-IT" dirty="0" smtClean="0"/>
              <a:t> l’organismo o gli organismi ADR competenti (registrati automaticamente nella piattaforma)</a:t>
            </a:r>
          </a:p>
          <a:p>
            <a:pPr algn="just"/>
            <a:r>
              <a:rPr lang="it-IT" b="1" dirty="0" smtClean="0"/>
              <a:t>Trasmettere</a:t>
            </a:r>
            <a:r>
              <a:rPr lang="it-IT" dirty="0" smtClean="0"/>
              <a:t> il reclamo all’organismo nazionale ADR cui le parti hanno concordato di rivolgersi</a:t>
            </a:r>
          </a:p>
          <a:p>
            <a:pPr algn="just"/>
            <a:r>
              <a:rPr lang="it-IT" dirty="0" smtClean="0"/>
              <a:t>Proporre uno strumento elettronico di gestione dei casi che consenta alle parti e all’organismo ADR di </a:t>
            </a:r>
            <a:r>
              <a:rPr lang="it-IT" b="1" dirty="0" smtClean="0"/>
              <a:t>condurre totalmente online</a:t>
            </a:r>
            <a:r>
              <a:rPr lang="it-IT" dirty="0" smtClean="0"/>
              <a:t> l’ADR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640960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087"/>
                <a:gridCol w="4244873"/>
              </a:tblGrid>
              <a:tr h="852738"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CARATTERISTICHE</a:t>
                      </a:r>
                      <a:endParaRPr lang="it-IT" dirty="0"/>
                    </a:p>
                  </a:txBody>
                  <a:tcPr/>
                </a:tc>
              </a:tr>
              <a:tr h="3424843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COMMERCIO ELETTRONICO DIRETTO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Compravendite di </a:t>
                      </a:r>
                      <a:r>
                        <a:rPr lang="it-IT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beni immateriali "digitali“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(che non necessitano supporti fisici per essere movimentati in quanto possono viaggiare, scomposti in "bit“ attraverso linee telefoniche ed essere poi ricomposti nella memoria del PC, come </a:t>
                      </a:r>
                      <a:r>
                        <a:rPr lang="it-IT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software, immagini, testi, musica, film, ecc.). </a:t>
                      </a:r>
                      <a:r>
                        <a:rPr lang="it-IT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fini fiscali sono considerate prestazioni di servizi</a:t>
                      </a:r>
                      <a:endParaRPr lang="it-IT" b="1" dirty="0"/>
                    </a:p>
                  </a:txBody>
                  <a:tcPr/>
                </a:tc>
              </a:tr>
              <a:tr h="220313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COMMERCIO ELETTRONICO INDIRETTO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Compravendite di </a:t>
                      </a:r>
                      <a:r>
                        <a:rPr lang="it-IT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beni materiali 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le quali la transazione commerciale avviene per via telematica mentre, necessariamente, la consegna fisica della merce avviene attraverso i canali tradizionali (tipicamente vettori ovvero spedizionieri).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it-IT" sz="2000" dirty="0" smtClean="0"/>
          </a:p>
          <a:p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-36512" y="0"/>
          <a:ext cx="9180512" cy="690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512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LA</a:t>
                      </a:r>
                      <a:r>
                        <a:rPr lang="it-IT" sz="2400" baseline="0" dirty="0" smtClean="0"/>
                        <a:t> DIRETTIVA  ADR NON SI APPLICA …</a:t>
                      </a:r>
                      <a:endParaRPr lang="it-IT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/>
                        <a:t>Alle procedure dinanzi a organismi di risoluzione delle controversie </a:t>
                      </a:r>
                      <a:r>
                        <a:rPr lang="it-IT" sz="2000" b="1" dirty="0" smtClean="0"/>
                        <a:t>in cui le persone fisiche incaricate della risoluzione delle controversie sono assunte o retribuite esclusivamente dal professionista</a:t>
                      </a:r>
                      <a:r>
                        <a:rPr lang="it-IT" sz="2000" dirty="0" smtClean="0"/>
                        <a:t> (a meno che gli Stati membri lo consentano nel rispetto di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dirty="0" smtClean="0"/>
                        <a:t>specifici requisiti, come l’indipendenza e la trasparenza di cui </a:t>
                      </a:r>
                      <a:r>
                        <a:rPr lang="it-IT" sz="2000" b="1" dirty="0" smtClean="0"/>
                        <a:t>all'articolo 6, paragrafo 3</a:t>
                      </a:r>
                      <a:endParaRPr lang="it-IT" sz="2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/>
                        <a:t>Alle procedure presso </a:t>
                      </a:r>
                      <a:r>
                        <a:rPr lang="it-IT" sz="2000" b="1" dirty="0" smtClean="0"/>
                        <a:t>sistemi di trattamento dei reclami dei consumatori gestiti dal professionista</a:t>
                      </a:r>
                      <a:endParaRPr lang="it-IT" sz="2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/>
                        <a:t>Ai </a:t>
                      </a:r>
                      <a:r>
                        <a:rPr lang="it-IT" sz="2000" b="1" dirty="0" smtClean="0"/>
                        <a:t>servizi non economici d’interesse generale</a:t>
                      </a:r>
                      <a:endParaRPr lang="it-IT" sz="2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Alle </a:t>
                      </a:r>
                      <a:r>
                        <a:rPr lang="it-IT" sz="2000" b="1" dirty="0" smtClean="0"/>
                        <a:t>controversie fra professionisti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Alla </a:t>
                      </a:r>
                      <a:r>
                        <a:rPr lang="it-IT" sz="2000" b="1" dirty="0" smtClean="0"/>
                        <a:t>negoziazione diretta </a:t>
                      </a:r>
                      <a:r>
                        <a:rPr lang="it-IT" sz="2000" dirty="0" smtClean="0"/>
                        <a:t>tra consumatore e professionista </a:t>
                      </a:r>
                    </a:p>
                    <a:p>
                      <a:pPr algn="just"/>
                      <a:endParaRPr lang="it-IT" sz="2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/>
                        <a:t>Ai tentativi di composizione messi in atto da un </a:t>
                      </a:r>
                      <a:r>
                        <a:rPr lang="it-IT" sz="2000" b="1" dirty="0" smtClean="0"/>
                        <a:t>giudice</a:t>
                      </a:r>
                      <a:r>
                        <a:rPr lang="it-IT" sz="2000" dirty="0" smtClean="0"/>
                        <a:t> nel corso di un </a:t>
                      </a:r>
                      <a:r>
                        <a:rPr lang="it-IT" sz="2000" b="1" dirty="0" smtClean="0"/>
                        <a:t>procedimento giudiziario </a:t>
                      </a:r>
                      <a:r>
                        <a:rPr lang="it-IT" sz="2000" dirty="0" smtClean="0"/>
                        <a:t>riguardante la controversia stessa</a:t>
                      </a:r>
                      <a:endParaRPr lang="it-IT" sz="2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/>
                        <a:t>Ai </a:t>
                      </a:r>
                      <a:r>
                        <a:rPr lang="it-IT" sz="2000" b="1" dirty="0" smtClean="0"/>
                        <a:t>servizi di assistenza sanitaria </a:t>
                      </a:r>
                      <a:r>
                        <a:rPr lang="it-IT" sz="2000" dirty="0" smtClean="0"/>
                        <a:t>prestati da professionisti sanitari a pazienti </a:t>
                      </a:r>
                    </a:p>
                    <a:p>
                      <a:pPr algn="just"/>
                      <a:r>
                        <a:rPr lang="it-IT" sz="2000" dirty="0" smtClean="0"/>
                        <a:t>Agli </a:t>
                      </a:r>
                      <a:r>
                        <a:rPr lang="it-IT" sz="2000" b="1" dirty="0" smtClean="0"/>
                        <a:t>organismi pubblici di istruzione superiore o di formazione continua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Definizioni della Direttiva ADR - art. 4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51520" y="1072794"/>
          <a:ext cx="8640960" cy="569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2588981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Consumatore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”: qualsiasi persona fisica che agisca a fini che non rientrano nella sua attività commerciale, industriale, artigianale o professionale</a:t>
                      </a:r>
                    </a:p>
                    <a:p>
                      <a:pPr algn="just"/>
                      <a:endParaRPr lang="it-IT" dirty="0"/>
                    </a:p>
                  </a:txBody>
                  <a:tcPr>
                    <a:solidFill>
                      <a:srgbClr val="B2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Organismo ADR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”: qualsiasi organismo, a prescindere dalla sua denominazione, </a:t>
                      </a:r>
                      <a:r>
                        <a:rPr lang="it-IT" u="sng" dirty="0" smtClean="0">
                          <a:solidFill>
                            <a:schemeClr val="tx1"/>
                          </a:solidFill>
                        </a:rPr>
                        <a:t>istituito su base permanente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, che offre la risoluzione di una controversia attraverso una procedura ADR ed è </a:t>
                      </a:r>
                      <a:r>
                        <a:rPr lang="it-IT" u="sng" dirty="0" smtClean="0">
                          <a:solidFill>
                            <a:schemeClr val="tx1"/>
                          </a:solidFill>
                        </a:rPr>
                        <a:t>inserito in elenco ai sensi dell'articolo 20, paragrafo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 (elenco trasmesso dalle autorità competenti alla Commissione UE)</a:t>
                      </a:r>
                    </a:p>
                    <a:p>
                      <a:pPr algn="just"/>
                      <a:endParaRPr lang="it-IT" dirty="0"/>
                    </a:p>
                  </a:txBody>
                  <a:tcPr>
                    <a:solidFill>
                      <a:srgbClr val="97C9BF"/>
                    </a:solidFill>
                  </a:tcPr>
                </a:tc>
              </a:tr>
              <a:tr h="30075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“</a:t>
                      </a:r>
                      <a:r>
                        <a:rPr lang="it-IT" sz="2000" b="1" dirty="0" smtClean="0"/>
                        <a:t>Professionista</a:t>
                      </a:r>
                      <a:r>
                        <a:rPr lang="it-IT" sz="2000" dirty="0" smtClean="0"/>
                        <a:t>”: qualsiasi persona fisica o giuridica che, </a:t>
                      </a:r>
                      <a:r>
                        <a:rPr lang="it-IT" sz="2000" u="sng" dirty="0" smtClean="0"/>
                        <a:t>indipendentemente dal fatto che si tratti di un soggetto privato o pubblico</a:t>
                      </a:r>
                      <a:r>
                        <a:rPr lang="it-IT" sz="2000" dirty="0" smtClean="0"/>
                        <a:t>, agisca nel quadro della sua attività commerciale, industriale, artigianale o professionale, anche tramite qualsiasi altra persona che agisca in suo nome o per suo conto</a:t>
                      </a:r>
                    </a:p>
                    <a:p>
                      <a:pPr algn="just"/>
                      <a:endParaRPr lang="it-IT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“</a:t>
                      </a:r>
                      <a:r>
                        <a:rPr lang="it-IT" sz="2000" b="1" dirty="0" smtClean="0"/>
                        <a:t>Autorità competente</a:t>
                      </a:r>
                      <a:r>
                        <a:rPr lang="it-IT" sz="2000" dirty="0" smtClean="0"/>
                        <a:t>”: qualsiasi autorità pubblica designata da uno Stato membro ai fini della presente direttiva e istituita a </a:t>
                      </a:r>
                      <a:r>
                        <a:rPr lang="it-IT" sz="2000" u="sng" dirty="0" smtClean="0"/>
                        <a:t>livello nazionale, regionale o locale</a:t>
                      </a:r>
                      <a:r>
                        <a:rPr lang="it-IT" sz="2000" dirty="0" smtClean="0"/>
                        <a:t>, con il compito di valutare che gli organismi ADR rientrino nell’ambito di applicazione della stessa direttiva, </a:t>
                      </a:r>
                      <a:r>
                        <a:rPr lang="it-IT" sz="2000" u="sng" dirty="0" smtClean="0"/>
                        <a:t>verificando la loro conformità ai requisiti di qualità prescritti </a:t>
                      </a:r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Il Contesto normativo di riferimento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</p:nvPr>
        </p:nvGraphicFramePr>
        <p:xfrm>
          <a:off x="457200" y="1268760"/>
          <a:ext cx="7859216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851920" y="3068960"/>
            <a:ext cx="10801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artt. </a:t>
            </a:r>
            <a:r>
              <a:rPr lang="it-IT" b="1" dirty="0" smtClean="0"/>
              <a:t>26</a:t>
            </a:r>
            <a:r>
              <a:rPr lang="it-IT" dirty="0" smtClean="0"/>
              <a:t>, </a:t>
            </a:r>
            <a:r>
              <a:rPr lang="it-IT" b="1" dirty="0" smtClean="0"/>
              <a:t>114</a:t>
            </a:r>
            <a:r>
              <a:rPr lang="it-IT" dirty="0" smtClean="0"/>
              <a:t> e </a:t>
            </a:r>
            <a:r>
              <a:rPr lang="it-IT" b="1" dirty="0" smtClean="0"/>
              <a:t>169</a:t>
            </a:r>
            <a:r>
              <a:rPr lang="it-IT" dirty="0" smtClean="0"/>
              <a:t>, </a:t>
            </a:r>
            <a:r>
              <a:rPr lang="it-IT" b="1" dirty="0" smtClean="0"/>
              <a:t>parr. 1 e 2 TFUE</a:t>
            </a:r>
            <a:r>
              <a:rPr lang="it-IT" dirty="0" smtClean="0"/>
              <a:t>, art. </a:t>
            </a:r>
            <a:r>
              <a:rPr lang="it-IT" b="1" dirty="0" smtClean="0"/>
              <a:t>38 Carta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/>
              <a:t>Aspetti procedurali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0"/>
            <a:ext cx="7293496" cy="692696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Le norme procedurali sul rifiuto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620688"/>
          <a:ext cx="878497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0"/>
            <a:ext cx="8085584" cy="7647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Art. 8: “Principio di efficacia”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Art. 9: garanzie di equità nell’ambito delle procedure ADR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/>
              <a:t>Altri obblighi</a:t>
            </a:r>
            <a:r>
              <a:rPr lang="it-IT" dirty="0" smtClean="0"/>
              <a:t> </a:t>
            </a:r>
            <a:r>
              <a:rPr lang="it-IT" b="1" dirty="0" smtClean="0"/>
              <a:t>per</a:t>
            </a:r>
            <a:r>
              <a:rPr lang="it-IT" dirty="0" smtClean="0"/>
              <a:t> </a:t>
            </a:r>
            <a:r>
              <a:rPr lang="it-IT" b="1" dirty="0" smtClean="0"/>
              <a:t>gli</a:t>
            </a:r>
            <a:r>
              <a:rPr lang="it-IT" dirty="0" smtClean="0"/>
              <a:t> </a:t>
            </a:r>
            <a:r>
              <a:rPr lang="it-IT" b="1" dirty="0" smtClean="0"/>
              <a:t>Stati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/>
              <a:t>Agevolare l'accesso </a:t>
            </a:r>
            <a:r>
              <a:rPr lang="it-IT" sz="2400" dirty="0" smtClean="0"/>
              <a:t>alle procedure ADR </a:t>
            </a:r>
            <a:r>
              <a:rPr lang="it-IT" sz="2400" b="1" dirty="0" smtClean="0"/>
              <a:t>garantendone</a:t>
            </a:r>
            <a:r>
              <a:rPr lang="it-IT" sz="2400" dirty="0" smtClean="0"/>
              <a:t> la presentazione ad un organismo ADR che soddisfi i requisiti stabiliti e fornire particolari </a:t>
            </a:r>
            <a:r>
              <a:rPr lang="it-IT" sz="2400" b="1" dirty="0" smtClean="0"/>
              <a:t>garanzie </a:t>
            </a:r>
            <a:r>
              <a:rPr lang="it-IT" sz="2400" dirty="0" smtClean="0"/>
              <a:t>sui propri Organismi ADR </a:t>
            </a:r>
            <a:r>
              <a:rPr lang="it-IT" sz="1800" dirty="0" smtClean="0"/>
              <a:t>(mantenimento sito web aggiornato con facile accesso alle infos procedurali, anche su supporto durevole. </a:t>
            </a:r>
            <a:r>
              <a:rPr lang="it-IT" sz="1800" u="sng" dirty="0" smtClean="0"/>
              <a:t>Se possibile, consentire di presentare reclami </a:t>
            </a:r>
            <a:r>
              <a:rPr lang="it-IT" sz="1800" i="1" u="sng" dirty="0" smtClean="0"/>
              <a:t>off-line</a:t>
            </a:r>
            <a:r>
              <a:rPr lang="it-IT" sz="1800" i="1" dirty="0" smtClean="0"/>
              <a:t>. </a:t>
            </a:r>
            <a:r>
              <a:rPr lang="it-IT" sz="1800" dirty="0" smtClean="0"/>
              <a:t>Consentire lo  scambio di infos tra le parti per via elettronica o, se applicabile, attraverso i servizi postali. Rispetto della privacy nel trattamento dati)</a:t>
            </a:r>
          </a:p>
          <a:p>
            <a:pPr algn="just"/>
            <a:r>
              <a:rPr lang="it-IT" sz="2400" b="1" dirty="0" smtClean="0"/>
              <a:t>Garantire </a:t>
            </a:r>
            <a:r>
              <a:rPr lang="it-IT" sz="2400" dirty="0" smtClean="0"/>
              <a:t>la disponibilità di un </a:t>
            </a:r>
            <a:r>
              <a:rPr lang="it-IT" sz="2400" b="1" dirty="0" smtClean="0"/>
              <a:t>organismo ADR residuo</a:t>
            </a:r>
            <a:r>
              <a:rPr lang="it-IT" sz="2400" dirty="0" smtClean="0"/>
              <a:t>, competente nei casi in cui nessun organismo ADR esistente sia competente a farlo. Possibile anche il ricorso </a:t>
            </a:r>
            <a:r>
              <a:rPr lang="it-IT" sz="2400" b="1" dirty="0" smtClean="0"/>
              <a:t>ad organismi ADR stabiliti in un altro Stato membro ovvero organismi regionali, transnazionali o paneuropei di risoluzione delle controversie</a:t>
            </a:r>
          </a:p>
          <a:p>
            <a:pPr algn="just"/>
            <a:r>
              <a:rPr lang="it-IT" sz="2400" b="1" dirty="0" smtClean="0"/>
              <a:t>Principio di trasparenza </a:t>
            </a:r>
            <a:r>
              <a:rPr lang="it-IT" sz="2400" dirty="0" smtClean="0"/>
              <a:t>(art. 7 Dir. ADR) sulle infos a carico degli organismi ADR</a:t>
            </a:r>
          </a:p>
          <a:p>
            <a:pPr algn="just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96448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6858000"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le modalità di contatto, indirizzo postale e indirizzo di posta elettronica compresi; </a:t>
                      </a:r>
                    </a:p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fatto che gli organismi ADR sono inseriti in elenco conformemente all'articolo 20, paragrafo 2; </a:t>
                      </a:r>
                    </a:p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le persone fisiche incaricate della ADR, il metodo con il quale sono state nominate e la durata del loro mandato; </a:t>
                      </a:r>
                    </a:p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d) 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competenza, l'imparzialità e l'indipendenza delle persone fisiche incaricate della ADR qualora siano assunte o retribuite esclusivamente dal professionista; </a:t>
                      </a:r>
                    </a:p>
                    <a:p>
                      <a:pPr algn="just"/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e) l'appartenenza a reti di organismi ADR che agevolano la risoluzione delle controversie transfrontaliere, se del caso;</a:t>
                      </a:r>
                    </a:p>
                    <a:p>
                      <a:pPr algn="just"/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f) i tipi di controversie per le quali sono competenti, inclusa, se del caso, la soglia</a:t>
                      </a:r>
                      <a:r>
                        <a:rPr lang="it-IT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g) </a:t>
                      </a:r>
                      <a:r>
                        <a:rPr lang="it-IT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norme procedurali che disciplinano la risoluzione di una controversia e i motivi per cui l'organismo ADR può rifiutare di trattare una determinata controversia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</a:p>
                    <a:p>
                      <a:pPr algn="just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h) le lingue nelle quali possono essere presentati i reclami all'organismo ADR e in cui si svolge la procedura ADR; </a:t>
                      </a:r>
                    </a:p>
                    <a:p>
                      <a:pPr algn="just"/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i) </a:t>
                      </a:r>
                      <a:r>
                        <a:rPr lang="it-IT" sz="2000" b="1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t-IT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tipi di regole sulle quali l'organismo ADR può basarsi per risolvere le controversie (ad esempio disposizioni giuridiche, considerazioni di equità, codici di condotta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it-IT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ogni requisito preliminare che le parti sono eventualmente tenute a rispettare prima di avviare la procedura ADR, incluso il requisito che il consumatore cerchi di risolvere la problematica direttamente con il professionista; </a:t>
                      </a: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… segue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/>
              <a:t>Ulteriori informazioni  da garantire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53344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la possibilità o meno per le parti di </a:t>
            </a:r>
            <a:r>
              <a:rPr lang="it-IT" b="1" dirty="0" smtClean="0"/>
              <a:t>ritirarsi</a:t>
            </a:r>
            <a:r>
              <a:rPr lang="it-IT" dirty="0" smtClean="0"/>
              <a:t> dalla procedura; gli eventuali c</a:t>
            </a:r>
            <a:r>
              <a:rPr lang="it-IT" b="1" dirty="0" smtClean="0"/>
              <a:t>osti </a:t>
            </a:r>
            <a:r>
              <a:rPr lang="it-IT" dirty="0" smtClean="0"/>
              <a:t>che le parti dovranno sostenere, comprese le norme sulla ripartizione delle spese al termine della procedura; la durata media della procedura ADR; </a:t>
            </a:r>
            <a:r>
              <a:rPr lang="it-IT" b="1" dirty="0" smtClean="0"/>
              <a:t>l'effetto giuridico </a:t>
            </a:r>
            <a:r>
              <a:rPr lang="it-IT" dirty="0" smtClean="0"/>
              <a:t>dell'esito della procedura ADR, incluse, se del caso, le </a:t>
            </a:r>
            <a:r>
              <a:rPr lang="it-IT" b="1" dirty="0" smtClean="0"/>
              <a:t>sanzion</a:t>
            </a:r>
            <a:r>
              <a:rPr lang="it-IT" dirty="0" smtClean="0"/>
              <a:t>i </a:t>
            </a:r>
            <a:r>
              <a:rPr lang="it-IT" b="1" dirty="0" smtClean="0"/>
              <a:t>per inadempimento </a:t>
            </a:r>
            <a:r>
              <a:rPr lang="it-IT" dirty="0" smtClean="0"/>
              <a:t>in caso di decisione con effetto vincolante per le parti;  l'esecutività della decisione ADR, se del caso;</a:t>
            </a:r>
          </a:p>
          <a:p>
            <a:pPr algn="just"/>
            <a:r>
              <a:rPr lang="it-IT" b="1" dirty="0" smtClean="0"/>
              <a:t>relazioni annuali d'attività </a:t>
            </a:r>
            <a:r>
              <a:rPr lang="it-IT" dirty="0" smtClean="0"/>
              <a:t>(numero e tipologia dei casi; eventuali problematiche sistematiche o significative; le percentuali di controversie rifiutate, dei tipi di motivo per i rifiuti, delle soluzioni proposte o imposte a favore del consumatore e a favore del professionista e di controversie risolte con una composizione amichevole, delle procedure ADR interrotte e, se noti, i motivi della loro interruzione; tempo medio necessario per la risoluzione delle controversie;  percentuale, se nota, degli esiti delle procedure ADR; cooperazione di organismi ADR all'interno di reti di organismi ADR che agevolano la risoluzione delle controversie transfrontaliere, se applicabile).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Obblighi di informazione per i professionisti – Dir. ADR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Gli Stati devono garantire che i professionisti  </a:t>
            </a:r>
            <a:r>
              <a:rPr lang="it-IT" b="1" dirty="0" smtClean="0"/>
              <a:t>informino</a:t>
            </a:r>
            <a:r>
              <a:rPr lang="it-IT" dirty="0" smtClean="0"/>
              <a:t> (</a:t>
            </a:r>
            <a:r>
              <a:rPr lang="it-IT" u="sng" dirty="0" smtClean="0"/>
              <a:t>in modo chiaro, comprensibile ed accessibile dal proprio sito web</a:t>
            </a:r>
            <a:r>
              <a:rPr lang="it-IT" dirty="0" smtClean="0"/>
              <a:t>) i consumatori in merito: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all'organismo o agli organismi ADR competenti per tali professionisti;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 quando detti professionisti si impegnano o sono tenuti a ricorrere a tali organismi per risolvere controversie con i consumatori.</a:t>
            </a:r>
          </a:p>
          <a:p>
            <a:pPr marL="514350" indent="-514350" algn="just"/>
            <a:r>
              <a:rPr lang="it-IT" dirty="0" smtClean="0"/>
              <a:t> Tali informazioni includono l'indirizzo del sito web dell'organismo ADR pertinente o degli organismi ADR pertinenti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Obblighi di informazione per i professionisti – Reg. ODR (art. 14)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Parr. 1 e 2</a:t>
            </a:r>
            <a:r>
              <a:rPr lang="it-IT" dirty="0" smtClean="0"/>
              <a:t>: “</a:t>
            </a:r>
            <a:r>
              <a:rPr lang="it-IT" i="1" dirty="0" smtClean="0"/>
              <a:t>I professionisti stabiliti nell’Unione che operano mediante contratti di vendita o servizi online e i mercati online stabiliti nell’Unione, </a:t>
            </a:r>
            <a:r>
              <a:rPr lang="it-IT" i="1" u="sng" dirty="0" smtClean="0"/>
              <a:t>forniscono nei loro siti web un link elettronico alla piattaforma ODR</a:t>
            </a:r>
            <a:r>
              <a:rPr lang="it-IT" i="1" dirty="0" smtClean="0"/>
              <a:t> </a:t>
            </a:r>
            <a:r>
              <a:rPr lang="it-IT" dirty="0" smtClean="0"/>
              <a:t>(…), informando pienamente i consumatori della sua esistenza anche nelle “condizioni generali applicabili”</a:t>
            </a:r>
          </a:p>
          <a:p>
            <a:pPr algn="just"/>
            <a:r>
              <a:rPr lang="it-IT" dirty="0" smtClean="0"/>
              <a:t>Per agevolare le imprese in questo obbligo, sono disponibili </a:t>
            </a:r>
            <a:r>
              <a:rPr lang="it-IT" b="1" dirty="0" smtClean="0"/>
              <a:t>4 modelli di web banner </a:t>
            </a:r>
            <a:r>
              <a:rPr lang="it-IT" dirty="0" smtClean="0"/>
              <a:t>cliccabili, elaborati dai competenti uffici della Commissione europea, per collegarsi alla piattaforma ODR e che possono essere pubblicati dalle imprese sui propri siti web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UE, ADR e crescita del mercato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Nella Comunicazione del 13 aprile 2011 «</a:t>
            </a:r>
            <a:r>
              <a:rPr lang="it-IT" b="1" i="1" dirty="0" smtClean="0"/>
              <a:t>Atto per il mercato unico </a:t>
            </a:r>
            <a:r>
              <a:rPr lang="it-IT" i="1" dirty="0" smtClean="0"/>
              <a:t>— </a:t>
            </a:r>
            <a:r>
              <a:rPr lang="it-IT" b="1" i="1" dirty="0" smtClean="0"/>
              <a:t>Dodici leve per stimolare la crescita e rafforzare la fiducia </a:t>
            </a:r>
            <a:r>
              <a:rPr lang="it-IT" i="1" dirty="0" smtClean="0"/>
              <a:t>— "</a:t>
            </a:r>
            <a:r>
              <a:rPr lang="it-IT" b="1" i="1" dirty="0" smtClean="0"/>
              <a:t>Insieme per una nuova crescita</a:t>
            </a:r>
            <a:r>
              <a:rPr lang="it-IT" i="1" dirty="0" smtClean="0"/>
              <a:t>" </a:t>
            </a:r>
            <a:r>
              <a:rPr lang="it-IT" dirty="0" smtClean="0"/>
              <a:t>», la Commissione UE ha identificato </a:t>
            </a:r>
            <a:r>
              <a:rPr lang="it-IT" u="sng" dirty="0" smtClean="0"/>
              <a:t>la normativa ADR, applicabile al commercio elettronico, nel novero delle </a:t>
            </a:r>
            <a:r>
              <a:rPr lang="it-IT" b="1" u="sng" dirty="0" smtClean="0"/>
              <a:t>dodici leve </a:t>
            </a:r>
            <a:r>
              <a:rPr lang="it-IT" dirty="0" smtClean="0"/>
              <a:t>per stimolare la crescita, rafforzare la fiducia e compiere progressi verso il completamento del mercato unico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Secondo recenti stime che, una procedura ADR efficiente e trasparente  permetterebbe ai consumatori dell'UE di </a:t>
            </a:r>
            <a:r>
              <a:rPr lang="it-IT" u="sng" dirty="0" smtClean="0"/>
              <a:t>risparmiare circa 22,5 miliardi l'anno, pari allo 0,19% del PIL dell'UE </a:t>
            </a:r>
            <a:r>
              <a:rPr lang="it-IT" dirty="0" smtClean="0"/>
              <a:t>(comprendendo solo “i risparmi finanziari diretti”)</a:t>
            </a:r>
          </a:p>
          <a:p>
            <a:pPr algn="just"/>
            <a:r>
              <a:rPr lang="it-IT" dirty="0" smtClean="0"/>
              <a:t>Ne scaturirebbe inoltre uno sviluppo dei fattori “meno tangibili” (miglioramento della fiducia, dei rapporti con i clienti e della reputazione delle imprese)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autorità competenti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Ciascun paese dell'UE deve designare una o più </a:t>
            </a:r>
            <a:r>
              <a:rPr lang="it-IT" b="1" dirty="0" smtClean="0"/>
              <a:t>autorità competenti</a:t>
            </a:r>
            <a:r>
              <a:rPr lang="it-IT" dirty="0" smtClean="0"/>
              <a:t> per vigilare sugli organismi ADR e garantire la loro conformità ai requisiti di qualità. </a:t>
            </a:r>
          </a:p>
          <a:p>
            <a:pPr algn="just"/>
            <a:r>
              <a:rPr lang="it-IT" dirty="0" smtClean="0"/>
              <a:t>Le autorità competenti redigono elenchi nazionali di organismi ADR. Solo gli organismi di risoluzione delle controversie conformi a tali requisiti di qualità possono essere inclusi negli elenchi quali organismi ADR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it-IT" b="1" dirty="0" smtClean="0"/>
              <a:t>Autorità competenti in Italia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Art. 141 </a:t>
            </a:r>
            <a:r>
              <a:rPr lang="it-IT" sz="1800" i="1" dirty="0" smtClean="0"/>
              <a:t>-octies (Autorità competenti e punto di contatto</a:t>
            </a:r>
            <a:r>
              <a:rPr lang="it-IT" sz="1800" dirty="0" smtClean="0"/>
              <a:t> </a:t>
            </a:r>
            <a:r>
              <a:rPr lang="it-IT" sz="1800" i="1" dirty="0" smtClean="0"/>
              <a:t>unico). </a:t>
            </a:r>
            <a:r>
              <a:rPr lang="it-IT" sz="1800" dirty="0" smtClean="0"/>
              <a:t>— 1. Per lo svolgimento delle funzioni di cui agli articoli 141 </a:t>
            </a:r>
            <a:r>
              <a:rPr lang="it-IT" sz="1800" i="1" dirty="0" smtClean="0"/>
              <a:t>-nonies </a:t>
            </a:r>
            <a:r>
              <a:rPr lang="it-IT" sz="1800" dirty="0" smtClean="0"/>
              <a:t>e 141 </a:t>
            </a:r>
            <a:r>
              <a:rPr lang="it-IT" sz="1800" i="1" dirty="0" smtClean="0"/>
              <a:t>-decies </a:t>
            </a:r>
            <a:r>
              <a:rPr lang="it-IT" sz="1800" dirty="0" smtClean="0"/>
              <a:t>, sono designate le seguenti autorità competenti: </a:t>
            </a:r>
            <a:r>
              <a:rPr lang="it-IT" sz="1800" i="1" dirty="0" smtClean="0"/>
              <a:t>a</a:t>
            </a:r>
            <a:r>
              <a:rPr lang="it-IT" sz="1800" b="1" i="1" dirty="0" smtClean="0"/>
              <a:t>) </a:t>
            </a:r>
            <a:r>
              <a:rPr lang="it-IT" sz="1800" b="1" dirty="0" smtClean="0"/>
              <a:t>Ministero della giustizia unitamente al Ministero dello sviluppo economico</a:t>
            </a:r>
            <a:r>
              <a:rPr lang="it-IT" sz="1800" dirty="0" smtClean="0"/>
              <a:t>, con riferimento al registro degli organismi di mediazione relativo alla materia del consumo, di cui all’articolo 16, commi 2 e 4, del decreto legislativo 4 marzo 2010, n. 28; </a:t>
            </a:r>
            <a:r>
              <a:rPr lang="it-IT" sz="1800" i="1" dirty="0" smtClean="0"/>
              <a:t>b) </a:t>
            </a:r>
            <a:r>
              <a:rPr lang="it-IT" sz="1800" dirty="0" smtClean="0"/>
              <a:t>Commissione nazionale per le società e la borsa (</a:t>
            </a:r>
            <a:r>
              <a:rPr lang="it-IT" sz="1800" b="1" dirty="0" smtClean="0"/>
              <a:t>CONSOB</a:t>
            </a:r>
            <a:r>
              <a:rPr lang="it-IT" sz="1800" dirty="0" smtClean="0"/>
              <a:t>), di cui all’articolo 1 della legge 7 giugno 1974, n. 216, con riferimento ai sistemi di risoluzione stragiudiziale delle controversie disciplinati ai sensi (…) ; </a:t>
            </a:r>
            <a:r>
              <a:rPr lang="it-IT" sz="1800" i="1" dirty="0" smtClean="0"/>
              <a:t>c) </a:t>
            </a:r>
            <a:r>
              <a:rPr lang="it-IT" sz="1800" dirty="0" smtClean="0"/>
              <a:t>Autorità per l’energia elettrica, il gas e il sistema idrico (</a:t>
            </a:r>
            <a:r>
              <a:rPr lang="it-IT" sz="1800" b="1" dirty="0" smtClean="0"/>
              <a:t>AEEGSI</a:t>
            </a:r>
            <a:r>
              <a:rPr lang="it-IT" sz="1800" dirty="0" smtClean="0"/>
              <a:t>), (…) per il settore di competenza; </a:t>
            </a:r>
            <a:r>
              <a:rPr lang="it-IT" sz="1800" i="1" dirty="0" smtClean="0"/>
              <a:t>d) </a:t>
            </a:r>
            <a:r>
              <a:rPr lang="it-IT" sz="1800" dirty="0" smtClean="0"/>
              <a:t>Autorità per le garanzie nelle comunicazioni (</a:t>
            </a:r>
            <a:r>
              <a:rPr lang="it-IT" sz="1800" b="1" dirty="0" smtClean="0"/>
              <a:t>AGCOM</a:t>
            </a:r>
            <a:r>
              <a:rPr lang="it-IT" sz="1800" dirty="0" smtClean="0"/>
              <a:t>), (…) per il settore di competenza; </a:t>
            </a:r>
            <a:r>
              <a:rPr lang="it-IT" sz="1800" i="1" dirty="0" smtClean="0"/>
              <a:t>e</a:t>
            </a:r>
            <a:r>
              <a:rPr lang="it-IT" sz="1800" b="1" i="1" dirty="0" smtClean="0"/>
              <a:t>) </a:t>
            </a:r>
            <a:r>
              <a:rPr lang="it-IT" sz="1800" b="1" dirty="0" smtClean="0"/>
              <a:t>Banca d’Italia</a:t>
            </a:r>
            <a:r>
              <a:rPr lang="it-IT" sz="1800" dirty="0" smtClean="0"/>
              <a:t>, con riferimento ai sistemi di risoluzione stragiudiziale delle controversie disciplinati ai sensi dell’articolo 128 </a:t>
            </a:r>
            <a:r>
              <a:rPr lang="it-IT" sz="1800" i="1" dirty="0" smtClean="0"/>
              <a:t>-bis </a:t>
            </a:r>
            <a:r>
              <a:rPr lang="it-IT" sz="1800" dirty="0" smtClean="0"/>
              <a:t>del decreto legislativo 1° settembre 1993, n. 385; </a:t>
            </a:r>
            <a:r>
              <a:rPr lang="it-IT" sz="1800" i="1" dirty="0" smtClean="0"/>
              <a:t>f) </a:t>
            </a:r>
            <a:r>
              <a:rPr lang="it-IT" sz="1800" b="1" dirty="0" smtClean="0"/>
              <a:t>altre autorità amministrative indipendenti, di regolazione di specifici settori, ove disciplinino specifiche procedure ADR secondo le proprie competenze</a:t>
            </a:r>
            <a:r>
              <a:rPr lang="it-IT" sz="1800" dirty="0" smtClean="0"/>
              <a:t>; </a:t>
            </a:r>
            <a:r>
              <a:rPr lang="it-IT" sz="1800" i="1" dirty="0" smtClean="0"/>
              <a:t>g) </a:t>
            </a:r>
            <a:r>
              <a:rPr lang="it-IT" sz="1800" b="1" dirty="0" smtClean="0"/>
              <a:t>Ministero dello sviluppo economico</a:t>
            </a:r>
            <a:r>
              <a:rPr lang="it-IT" sz="1800" dirty="0" smtClean="0"/>
              <a:t>, con riferimento alle negoziazioni paritetiche di cui all’articolo 141 </a:t>
            </a:r>
            <a:r>
              <a:rPr lang="it-IT" sz="1800" i="1" dirty="0" err="1" smtClean="0"/>
              <a:t>-ter</a:t>
            </a:r>
            <a:r>
              <a:rPr lang="it-IT" sz="1800" i="1" dirty="0" smtClean="0"/>
              <a:t> </a:t>
            </a:r>
            <a:r>
              <a:rPr lang="it-IT" sz="1800" dirty="0" smtClean="0"/>
              <a:t>relative ai settori non regolamentati o per i quali le relative autorità indipendenti di regolazione non applicano o non adottano specifiche disposizioni (…) -  2. </a:t>
            </a:r>
            <a:r>
              <a:rPr lang="it-IT" sz="1800" b="1" dirty="0" smtClean="0"/>
              <a:t>Il Ministero dello sviluppo economico è designato punto di contatto unico con la Commissione europea</a:t>
            </a:r>
            <a:r>
              <a:rPr lang="it-IT" sz="1800" dirty="0" smtClean="0"/>
              <a:t>.</a:t>
            </a:r>
          </a:p>
          <a:p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457200" y="274638"/>
          <a:ext cx="8229600" cy="625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b="1" dirty="0" smtClean="0"/>
              <a:t>La Direttiva ADR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u="sng" dirty="0" smtClean="0"/>
              <a:t>Funzionale al miglioramento del mercato unico</a:t>
            </a:r>
            <a:r>
              <a:rPr lang="it-IT" dirty="0" smtClean="0"/>
              <a:t>: </a:t>
            </a:r>
            <a:r>
              <a:rPr lang="it-IT" dirty="0" smtClean="0"/>
              <a:t>limite ambito </a:t>
            </a:r>
            <a:r>
              <a:rPr lang="it-IT" dirty="0" smtClean="0"/>
              <a:t>UE</a:t>
            </a:r>
            <a:endParaRPr lang="it-IT" u="sng" dirty="0" smtClean="0"/>
          </a:p>
          <a:p>
            <a:pPr algn="just"/>
            <a:r>
              <a:rPr lang="it-IT" b="1" dirty="0" smtClean="0"/>
              <a:t>Dir. ADR</a:t>
            </a:r>
            <a:r>
              <a:rPr lang="it-IT" dirty="0" smtClean="0"/>
              <a:t>: regole e procedure per l’ AD, con elevati livelli di protezione dei consumatori che possono attivare, </a:t>
            </a:r>
            <a:r>
              <a:rPr lang="it-IT" u="sng" dirty="0" smtClean="0"/>
              <a:t>su base volontaria</a:t>
            </a:r>
            <a:r>
              <a:rPr lang="it-IT" dirty="0" smtClean="0"/>
              <a:t>, procedimenti stragiudiziali - gestiti da organismi ADR qualificati - per risolvere controversie sorte dalla sottoscrizione di </a:t>
            </a:r>
            <a:r>
              <a:rPr lang="it-IT" u="sng" dirty="0" smtClean="0"/>
              <a:t>contratti di vendita di beni o servizi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Piena copertura di procedure alternative di risoluzione delle controversie a livello di UE: disponibilità di una  ADR in ogni settore del mercato</a:t>
            </a:r>
          </a:p>
          <a:p>
            <a:pPr algn="just"/>
            <a:r>
              <a:rPr lang="it-IT" dirty="0" smtClean="0"/>
              <a:t>Art. 25: </a:t>
            </a:r>
            <a:r>
              <a:rPr lang="it-IT" i="1" dirty="0" smtClean="0"/>
              <a:t>clausola di applicazione “self-executing”</a:t>
            </a:r>
            <a:r>
              <a:rPr lang="it-IT" dirty="0" smtClean="0"/>
              <a:t>. Direttiva “</a:t>
            </a:r>
            <a:r>
              <a:rPr lang="it-IT" i="1" dirty="0" smtClean="0"/>
              <a:t>chiara, precisa e incondizionata” 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157592" cy="69269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Il Regolamento ODR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Costituisce l’autentica novità del “pacchetto 2013”  introducendo le c. d.  procedure di </a:t>
            </a:r>
            <a:r>
              <a:rPr lang="it-IT" i="1" dirty="0" smtClean="0"/>
              <a:t>on line dispute resolution</a:t>
            </a:r>
            <a:r>
              <a:rPr lang="it-IT" dirty="0" smtClean="0"/>
              <a:t> per i consumatori europei in base ad una unica piattaforma elettronica UE</a:t>
            </a:r>
          </a:p>
          <a:p>
            <a:pPr algn="just"/>
            <a:r>
              <a:rPr lang="it-IT" dirty="0" smtClean="0"/>
              <a:t>Riprende le sperimentazioni avviate, dal 2001, con il Network for the </a:t>
            </a:r>
            <a:r>
              <a:rPr lang="it-IT" i="1" dirty="0" smtClean="0"/>
              <a:t>extra-judicial settlement of consumer disputes</a:t>
            </a:r>
            <a:r>
              <a:rPr lang="it-IT" dirty="0" smtClean="0"/>
              <a:t> - </a:t>
            </a:r>
            <a:r>
              <a:rPr lang="it-IT" b="1" dirty="0" smtClean="0"/>
              <a:t>EEJ-Net</a:t>
            </a:r>
            <a:r>
              <a:rPr lang="it-IT" dirty="0" smtClean="0"/>
              <a:t> - e con la rete “sorella” </a:t>
            </a:r>
            <a:r>
              <a:rPr lang="it-IT" b="1" dirty="0" smtClean="0"/>
              <a:t>FIN-NET</a:t>
            </a:r>
            <a:r>
              <a:rPr lang="it-IT" dirty="0" smtClean="0"/>
              <a:t> per le controversie sui servizi finanziari (entrambe a carattere transnazionale)</a:t>
            </a:r>
          </a:p>
          <a:p>
            <a:pPr algn="just"/>
            <a:r>
              <a:rPr lang="it-IT" sz="3400" dirty="0" smtClean="0"/>
              <a:t>Predisposizione piattaforma ODR </a:t>
            </a:r>
            <a:r>
              <a:rPr lang="it-IT" sz="3400" u="sng" dirty="0" smtClean="0"/>
              <a:t>che collega tutti gli organismi ADR </a:t>
            </a:r>
            <a:r>
              <a:rPr lang="it-IT" sz="3400" u="sng" dirty="0" smtClean="0"/>
              <a:t>nazionali</a:t>
            </a:r>
            <a:r>
              <a:rPr lang="it-IT" sz="3400" dirty="0" smtClean="0"/>
              <a:t>, </a:t>
            </a:r>
            <a:r>
              <a:rPr lang="it-IT" sz="3400" dirty="0" smtClean="0"/>
              <a:t>con un  punto di accesso unico,  interattivo e facile da usare, gratuito e disponibile in tutte le lingue ufficiali dell'UE</a:t>
            </a:r>
          </a:p>
          <a:p>
            <a:pPr algn="just"/>
            <a:r>
              <a:rPr lang="it-IT" dirty="0" smtClean="0"/>
              <a:t>Definizione del  «</a:t>
            </a:r>
            <a:r>
              <a:rPr lang="it-IT" i="1" dirty="0" smtClean="0"/>
              <a:t>mercato online» («online marketplace»): un prestatore di servizi quale definito dalla </a:t>
            </a:r>
            <a:r>
              <a:rPr lang="it-IT" dirty="0" smtClean="0"/>
              <a:t>«Direttiva sul commercio elettronico» (2000/31/CE, recepita in Italia con il d.lgs. 9 aprile 2003, n. 70)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it-IT" b="1" dirty="0" smtClean="0"/>
              <a:t>Ulteriori strumenti collegati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b="1" dirty="0" smtClean="0"/>
              <a:t>Regolamento di esecuzione (UE) </a:t>
            </a:r>
            <a:r>
              <a:rPr lang="it-IT" sz="2600" b="1" dirty="0" smtClean="0"/>
              <a:t>2015/1051 </a:t>
            </a:r>
            <a:r>
              <a:rPr lang="it-IT" sz="2600" dirty="0" smtClean="0"/>
              <a:t>della Commissione relativo alle modalità per l'esercizio delle funzioni della piattaforma ODR,  alle caratteristiche del modulo di reclamo elettronico ed alla cooperazione tra i punti di contatto ODR</a:t>
            </a:r>
          </a:p>
          <a:p>
            <a:pPr algn="just"/>
            <a:r>
              <a:rPr lang="it-IT" b="1" dirty="0" smtClean="0"/>
              <a:t>Direttiva 2000/31/CE</a:t>
            </a:r>
            <a:r>
              <a:rPr lang="it-IT" dirty="0" smtClean="0"/>
              <a:t>: </a:t>
            </a:r>
            <a:r>
              <a:rPr lang="it-IT" sz="2600" dirty="0" smtClean="0"/>
              <a:t>norme standard sul </a:t>
            </a:r>
            <a:r>
              <a:rPr lang="it-IT" sz="2600" b="1" dirty="0" smtClean="0"/>
              <a:t>commercio elettronico nell’UE </a:t>
            </a:r>
            <a:r>
              <a:rPr lang="it-IT" sz="2600" dirty="0" smtClean="0"/>
              <a:t>in svariati ambiti di servizi (incoraggia la predisposizione di codici di condotta e  introduce strumenti di composizione stragiudiziale delle controversie, riconoscendo espressamente alcune forme anche telematiche)</a:t>
            </a:r>
          </a:p>
          <a:p>
            <a:pPr algn="just"/>
            <a:r>
              <a:rPr lang="it-IT" b="1" dirty="0" smtClean="0"/>
              <a:t>Direttiva 2011/83/UE sui diritti dei consumatori </a:t>
            </a:r>
            <a:r>
              <a:rPr lang="it-IT" sz="2800" dirty="0" smtClean="0"/>
              <a:t>(armonizzazione norme su diritti </a:t>
            </a:r>
            <a:r>
              <a:rPr lang="it-IT" sz="2800" dirty="0" smtClean="0"/>
              <a:t>di informazione precontrattuale e diritto di recesso)</a:t>
            </a:r>
          </a:p>
          <a:p>
            <a:pPr algn="just"/>
            <a:r>
              <a:rPr lang="it-IT" b="1" dirty="0" smtClean="0"/>
              <a:t>Regolamento (UE) n. 910/2014</a:t>
            </a:r>
            <a:r>
              <a:rPr lang="it-IT" dirty="0" smtClean="0"/>
              <a:t>: </a:t>
            </a:r>
            <a:r>
              <a:rPr lang="it-IT" sz="2600" dirty="0" smtClean="0"/>
              <a:t>identificazione elettronica comune e servizi fiduciari per le transazioni elettroniche nel mercato interno: quadro giuridico europeo per le interazioni on line tra aziende, cittadini e autorità pubbliche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/>
              <a:t>… segue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b="1" dirty="0" smtClean="0"/>
              <a:t>Direttiva 2008/52/CE </a:t>
            </a:r>
            <a:r>
              <a:rPr lang="it-IT" dirty="0" smtClean="0"/>
              <a:t>sulla mediazione delle controversie </a:t>
            </a:r>
            <a:r>
              <a:rPr lang="it-IT" u="sng" dirty="0" smtClean="0"/>
              <a:t>transfrontaliere</a:t>
            </a:r>
            <a:r>
              <a:rPr lang="it-IT" dirty="0" smtClean="0"/>
              <a:t> in materia civile e commerciale (in Italia l’istituto della mediazione è disciplinato dal </a:t>
            </a:r>
            <a:r>
              <a:rPr lang="it-IT" b="1" dirty="0" smtClean="0"/>
              <a:t>d.lgs. n. 28/2010</a:t>
            </a:r>
            <a:r>
              <a:rPr lang="it-IT" dirty="0" smtClean="0"/>
              <a:t>, coerente con molti principi contenuti nella Direttiva ADR): </a:t>
            </a:r>
            <a:r>
              <a:rPr lang="it-IT" u="sng" dirty="0" smtClean="0"/>
              <a:t>anche modalità telematiche in base al regolamento dell’organismo prescelto</a:t>
            </a:r>
          </a:p>
          <a:p>
            <a:pPr algn="just"/>
            <a:r>
              <a:rPr lang="it-IT" dirty="0" smtClean="0"/>
              <a:t>Ruolo attivo degli avvocati delle parti</a:t>
            </a:r>
          </a:p>
          <a:p>
            <a:pPr algn="just"/>
            <a:r>
              <a:rPr lang="it-IT" dirty="0" smtClean="0"/>
              <a:t>Riguardo ai </a:t>
            </a:r>
            <a:r>
              <a:rPr lang="it-IT" b="1" dirty="0" smtClean="0"/>
              <a:t>soggetti</a:t>
            </a:r>
            <a:r>
              <a:rPr lang="it-IT" dirty="0" smtClean="0"/>
              <a:t>, la </a:t>
            </a:r>
            <a:r>
              <a:rPr lang="it-IT" b="1" dirty="0" smtClean="0"/>
              <a:t>2008/52/CE</a:t>
            </a:r>
            <a:r>
              <a:rPr lang="it-IT" dirty="0" smtClean="0"/>
              <a:t> ha maggiore campo di applicazione, non imitato alle controversie tra professionisti e consumatori (anche rapporti B2B)</a:t>
            </a:r>
          </a:p>
          <a:p>
            <a:pPr algn="just"/>
            <a:r>
              <a:rPr lang="it-IT" dirty="0" smtClean="0"/>
              <a:t>Dal lato degli </a:t>
            </a:r>
            <a:r>
              <a:rPr lang="it-IT" b="1" dirty="0" smtClean="0"/>
              <a:t>strumenti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smtClean="0"/>
              <a:t>la </a:t>
            </a:r>
            <a:r>
              <a:rPr lang="it-IT" b="1" dirty="0" smtClean="0"/>
              <a:t>2008/52/CE </a:t>
            </a:r>
            <a:r>
              <a:rPr lang="it-IT" dirty="0" smtClean="0"/>
              <a:t>fa riferimento unicamente alla “mediazione”, mentre la ADR prevede l’intervento del più generale “</a:t>
            </a:r>
            <a:r>
              <a:rPr lang="it-IT" i="1" dirty="0" smtClean="0"/>
              <a:t>organismo ADR” che “propone o impone una soluzione o riunisce le parti al fine di agevolare una soluzione amichevole”, </a:t>
            </a:r>
            <a:r>
              <a:rPr lang="it-IT" dirty="0" smtClean="0"/>
              <a:t>ricomprendendo quindi ulteriori tipologie di ADR</a:t>
            </a:r>
            <a:endParaRPr lang="it-IT" b="1" dirty="0" smtClean="0"/>
          </a:p>
          <a:p>
            <a:pPr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Conflitto ADR - Mediazione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it-IT" b="1" dirty="0" smtClean="0"/>
              <a:t>Rinvio pregiudiziale (</a:t>
            </a:r>
            <a:r>
              <a:rPr lang="it-IT" dirty="0" smtClean="0"/>
              <a:t>Trib. di Verona, Sez. III, </a:t>
            </a:r>
            <a:r>
              <a:rPr lang="it-IT" dirty="0" err="1" smtClean="0"/>
              <a:t>Ord</a:t>
            </a:r>
            <a:r>
              <a:rPr lang="it-IT" dirty="0" smtClean="0"/>
              <a:t>., 28 gennaio </a:t>
            </a:r>
            <a:r>
              <a:rPr lang="it-IT" dirty="0" smtClean="0"/>
              <a:t>2016)</a:t>
            </a:r>
            <a:r>
              <a:rPr lang="it-IT" dirty="0" smtClean="0"/>
              <a:t> </a:t>
            </a:r>
            <a:r>
              <a:rPr lang="it-IT" dirty="0" smtClean="0"/>
              <a:t>circa il concorso</a:t>
            </a:r>
            <a:r>
              <a:rPr lang="it-IT" b="1" dirty="0" smtClean="0"/>
              <a:t> </a:t>
            </a:r>
            <a:r>
              <a:rPr lang="it-IT" dirty="0" smtClean="0"/>
              <a:t>tra l’</a:t>
            </a:r>
            <a:r>
              <a:rPr lang="it-IT" b="1" dirty="0" smtClean="0"/>
              <a:t>art. 5, comma 1-bis, d.lgs. </a:t>
            </a:r>
            <a:r>
              <a:rPr lang="it-IT" b="1" dirty="0" smtClean="0"/>
              <a:t> 28/2010</a:t>
            </a:r>
            <a:r>
              <a:rPr lang="it-IT" b="1" dirty="0" smtClean="0"/>
              <a:t> </a:t>
            </a:r>
            <a:r>
              <a:rPr lang="it-IT" dirty="0" smtClean="0"/>
              <a:t>(</a:t>
            </a:r>
            <a:r>
              <a:rPr lang="it-IT" b="1" dirty="0" smtClean="0"/>
              <a:t>mediazione</a:t>
            </a:r>
            <a:r>
              <a:rPr lang="it-IT" dirty="0" smtClean="0"/>
              <a:t> </a:t>
            </a:r>
            <a:r>
              <a:rPr lang="it-IT" b="1" dirty="0" smtClean="0"/>
              <a:t>obbligatoria</a:t>
            </a:r>
            <a:r>
              <a:rPr lang="it-IT" dirty="0" smtClean="0"/>
              <a:t>)</a:t>
            </a:r>
            <a:r>
              <a:rPr lang="it-IT" b="1" dirty="0" smtClean="0"/>
              <a:t> </a:t>
            </a:r>
            <a:r>
              <a:rPr lang="it-IT" dirty="0" smtClean="0"/>
              <a:t>e l’</a:t>
            </a:r>
            <a:r>
              <a:rPr lang="it-IT" b="1" dirty="0" smtClean="0"/>
              <a:t>art. 141, comma 4, Codice del consumo </a:t>
            </a:r>
            <a:r>
              <a:rPr lang="it-IT" dirty="0" smtClean="0"/>
              <a:t>(d.lgs. 6 settembre 2005, n. 206), novellato dal d.lgs. 130/2015 (</a:t>
            </a:r>
            <a:r>
              <a:rPr lang="it-IT" b="1" dirty="0" smtClean="0"/>
              <a:t>ADR – di natura volontaria – per i consumatori</a:t>
            </a:r>
            <a:r>
              <a:rPr lang="it-IT" dirty="0" smtClean="0"/>
              <a:t>)</a:t>
            </a:r>
            <a:endParaRPr lang="it-IT" dirty="0" smtClean="0"/>
          </a:p>
          <a:p>
            <a:pPr algn="just" fontAlgn="base"/>
            <a:r>
              <a:rPr lang="it-IT" dirty="0" smtClean="0"/>
              <a:t>Detto concorso </a:t>
            </a:r>
            <a:r>
              <a:rPr lang="it-IT" b="1" dirty="0" smtClean="0"/>
              <a:t>andrebbe risolto a favore della mediazione, in virtù del disposto </a:t>
            </a:r>
            <a:r>
              <a:rPr lang="it-IT" b="1" dirty="0" smtClean="0"/>
              <a:t>del suddetto art</a:t>
            </a:r>
            <a:r>
              <a:rPr lang="it-IT" b="1" dirty="0" smtClean="0"/>
              <a:t>. 141, </a:t>
            </a:r>
            <a:r>
              <a:rPr lang="it-IT" b="1" dirty="0" smtClean="0"/>
              <a:t>c. </a:t>
            </a:r>
            <a:r>
              <a:rPr lang="it-IT" b="1" dirty="0" smtClean="0"/>
              <a:t>6, </a:t>
            </a:r>
            <a:r>
              <a:rPr lang="it-IT" dirty="0" smtClean="0"/>
              <a:t>che </a:t>
            </a:r>
            <a:r>
              <a:rPr lang="it-IT" dirty="0" smtClean="0"/>
              <a:t>fa espressamente salve alcune disposizioni nazionali che prevedono l’obbligatorietà della procedure di risoluzione extragiudiziale delle controversie, tra le quali </a:t>
            </a:r>
            <a:r>
              <a:rPr lang="it-IT" dirty="0" smtClean="0"/>
              <a:t>il citato art</a:t>
            </a:r>
            <a:r>
              <a:rPr lang="it-IT" dirty="0" smtClean="0"/>
              <a:t>. 5, comma 1 </a:t>
            </a:r>
            <a:r>
              <a:rPr lang="it-IT" dirty="0" smtClean="0"/>
              <a:t>bis? Secondo il </a:t>
            </a:r>
            <a:r>
              <a:rPr lang="it-IT" dirty="0" smtClean="0"/>
              <a:t>giudice </a:t>
            </a:r>
            <a:r>
              <a:rPr lang="it-IT" dirty="0" smtClean="0"/>
              <a:t>interno l’art</a:t>
            </a:r>
            <a:r>
              <a:rPr lang="it-IT" dirty="0" smtClean="0"/>
              <a:t>. </a:t>
            </a:r>
            <a:r>
              <a:rPr lang="it-IT" dirty="0" smtClean="0"/>
              <a:t>3, par. 2 </a:t>
            </a:r>
            <a:r>
              <a:rPr lang="it-IT" dirty="0" smtClean="0"/>
              <a:t>della </a:t>
            </a:r>
            <a:r>
              <a:rPr lang="it-IT" dirty="0" smtClean="0"/>
              <a:t>Dir. ADR (applicazione “fatta </a:t>
            </a:r>
            <a:r>
              <a:rPr lang="it-IT" dirty="0" smtClean="0"/>
              <a:t>salva la direttiva </a:t>
            </a:r>
            <a:r>
              <a:rPr lang="it-IT" dirty="0" smtClean="0"/>
              <a:t>2008/52) va inteso </a:t>
            </a:r>
            <a:r>
              <a:rPr lang="it-IT" dirty="0" smtClean="0"/>
              <a:t>nel senso che sono fatte salve le sole ipotesi stabilite che non ricadono nell’ambito applicativo della </a:t>
            </a:r>
            <a:r>
              <a:rPr lang="it-IT" dirty="0" smtClean="0"/>
              <a:t>direttiva ADR</a:t>
            </a:r>
          </a:p>
          <a:p>
            <a:pPr algn="just" fontAlgn="base"/>
            <a:r>
              <a:rPr lang="it-IT" dirty="0" smtClean="0"/>
              <a:t>Sent. CGE C‑75/16 del 14 giugno 2017</a:t>
            </a: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0"/>
            <a:ext cx="8085584" cy="83671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Direttiva ADR - elementi essenziali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6021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Recepita nel diritto italiano con il </a:t>
            </a:r>
            <a:r>
              <a:rPr lang="it-IT" b="1" dirty="0" smtClean="0"/>
              <a:t>d.lgs. 6 agosto 2015 n.130 </a:t>
            </a:r>
            <a:r>
              <a:rPr lang="it-IT" dirty="0" smtClean="0"/>
              <a:t>(per la gran parte modifiche </a:t>
            </a:r>
            <a:r>
              <a:rPr lang="it-IT" i="1" dirty="0" smtClean="0"/>
              <a:t>al “Codice del consumo</a:t>
            </a:r>
            <a:r>
              <a:rPr lang="it-IT" dirty="0" smtClean="0"/>
              <a:t>” del 2005 – art. 141)</a:t>
            </a:r>
            <a:endParaRPr lang="it-IT" b="1" dirty="0" smtClean="0"/>
          </a:p>
          <a:p>
            <a:pPr algn="just"/>
            <a:r>
              <a:rPr lang="it-IT" b="1" dirty="0" smtClean="0"/>
              <a:t>Stato dell’arte </a:t>
            </a:r>
            <a:r>
              <a:rPr lang="it-IT" dirty="0" smtClean="0"/>
              <a:t>(considerando 5 e 6): Procedura ADR </a:t>
            </a:r>
            <a:r>
              <a:rPr lang="it-IT" b="1" dirty="0" smtClean="0"/>
              <a:t>non ancora sviluppata </a:t>
            </a:r>
            <a:r>
              <a:rPr lang="it-IT" dirty="0" smtClean="0"/>
              <a:t>in maniera sufficiente e coerente (differenze qualitative, disparità di copertura, ostacoli al mercato e svantaggi competitivi) nell'Unione con </a:t>
            </a:r>
            <a:r>
              <a:rPr lang="it-IT" u="sng" dirty="0" smtClean="0"/>
              <a:t>discordanza geografica e settoriale</a:t>
            </a:r>
            <a:r>
              <a:rPr lang="it-IT" dirty="0" smtClean="0"/>
              <a:t>; </a:t>
            </a:r>
            <a:r>
              <a:rPr lang="it-IT" b="1" dirty="0" smtClean="0"/>
              <a:t>scarsa conoscenza </a:t>
            </a:r>
            <a:r>
              <a:rPr lang="it-IT" dirty="0" smtClean="0"/>
              <a:t>di consumatori e professionisti con conseguente scarsa fiducia reciproca</a:t>
            </a:r>
          </a:p>
          <a:p>
            <a:pPr algn="just"/>
            <a:r>
              <a:rPr lang="it-IT" dirty="0" smtClean="0"/>
              <a:t>Problematiche di lunghezza/onerosità procedimenti civili; diritto internazionale privato (v. necessario “stabilimento fisico” dell’impresa) e rischio discriminazione consumatori</a:t>
            </a:r>
          </a:p>
          <a:p>
            <a:pPr algn="just"/>
            <a:endParaRPr lang="it-IT" dirty="0" smtClean="0"/>
          </a:p>
          <a:p>
            <a:pPr marL="514350" indent="-514350" algn="just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3641</Words>
  <Application>Microsoft Office PowerPoint</Application>
  <PresentationFormat>Presentazione su schermo (4:3)</PresentationFormat>
  <Paragraphs>159</Paragraphs>
  <Slides>32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La piattaforma europea per la risoluzione alternativa delle controversie</vt:lpstr>
      <vt:lpstr>Il Contesto normativo di riferimento</vt:lpstr>
      <vt:lpstr>UE, ADR e crescita del mercato unico</vt:lpstr>
      <vt:lpstr>La Direttiva ADR </vt:lpstr>
      <vt:lpstr>Il Regolamento ODR</vt:lpstr>
      <vt:lpstr>Ulteriori strumenti collegati</vt:lpstr>
      <vt:lpstr>… segue</vt:lpstr>
      <vt:lpstr>Conflitto ADR - Mediazione</vt:lpstr>
      <vt:lpstr>Direttiva ADR - elementi essenziali</vt:lpstr>
      <vt:lpstr>Campo di applicazione </vt:lpstr>
      <vt:lpstr>… segue</vt:lpstr>
      <vt:lpstr>… segue</vt:lpstr>
      <vt:lpstr>Proposta di soluzione</vt:lpstr>
      <vt:lpstr>Imposizione di soluzione </vt:lpstr>
      <vt:lpstr>Differente ambito di applicazione del reg. ODR ex art. 2</vt:lpstr>
      <vt:lpstr>Funzioni della piattaforma ODR</vt:lpstr>
      <vt:lpstr>Diapositiva 17</vt:lpstr>
      <vt:lpstr>Diapositiva 18</vt:lpstr>
      <vt:lpstr>Definizioni della Direttiva ADR - art. 4</vt:lpstr>
      <vt:lpstr>Aspetti procedurali</vt:lpstr>
      <vt:lpstr>Le norme procedurali sul rifiuto</vt:lpstr>
      <vt:lpstr>Art. 8: “Principio di efficacia”</vt:lpstr>
      <vt:lpstr>Art. 9: garanzie di equità nell’ambito delle procedure ADR</vt:lpstr>
      <vt:lpstr>Altri obblighi per gli Stati</vt:lpstr>
      <vt:lpstr>Diapositiva 25</vt:lpstr>
      <vt:lpstr>… segue</vt:lpstr>
      <vt:lpstr>Ulteriori informazioni  da garantire</vt:lpstr>
      <vt:lpstr>Obblighi di informazione per i professionisti – Dir. ADR</vt:lpstr>
      <vt:lpstr>Obblighi di informazione per i professionisti – Reg. ODR (art. 14)</vt:lpstr>
      <vt:lpstr>Le autorità competenti</vt:lpstr>
      <vt:lpstr>Autorità competenti in Italia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piattaforma europea per la risoluzione alternativa delle controversie</dc:title>
  <dc:creator>Massimo</dc:creator>
  <cp:lastModifiedBy>Operatore</cp:lastModifiedBy>
  <cp:revision>150</cp:revision>
  <dcterms:created xsi:type="dcterms:W3CDTF">2018-01-29T21:00:09Z</dcterms:created>
  <dcterms:modified xsi:type="dcterms:W3CDTF">2018-02-05T14:17:03Z</dcterms:modified>
</cp:coreProperties>
</file>